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4241" r:id="rId2"/>
    <p:sldMasterId id="2147484243" r:id="rId3"/>
    <p:sldMasterId id="2147484245" r:id="rId4"/>
    <p:sldMasterId id="2147484247" r:id="rId5"/>
    <p:sldMasterId id="2147484249" r:id="rId6"/>
    <p:sldMasterId id="2147484251" r:id="rId7"/>
    <p:sldMasterId id="2147484253" r:id="rId8"/>
    <p:sldMasterId id="2147484255" r:id="rId9"/>
    <p:sldMasterId id="2147484257" r:id="rId10"/>
    <p:sldMasterId id="2147484259" r:id="rId11"/>
  </p:sldMasterIdLst>
  <p:notesMasterIdLst>
    <p:notesMasterId r:id="rId34"/>
  </p:notesMasterIdLst>
  <p:handoutMasterIdLst>
    <p:handoutMasterId r:id="rId35"/>
  </p:handoutMasterIdLst>
  <p:sldIdLst>
    <p:sldId id="301" r:id="rId12"/>
    <p:sldId id="317" r:id="rId13"/>
    <p:sldId id="320" r:id="rId14"/>
    <p:sldId id="318" r:id="rId15"/>
    <p:sldId id="321" r:id="rId16"/>
    <p:sldId id="319" r:id="rId17"/>
    <p:sldId id="312" r:id="rId18"/>
    <p:sldId id="313" r:id="rId19"/>
    <p:sldId id="302" r:id="rId20"/>
    <p:sldId id="303" r:id="rId21"/>
    <p:sldId id="304" r:id="rId22"/>
    <p:sldId id="305" r:id="rId23"/>
    <p:sldId id="306" r:id="rId24"/>
    <p:sldId id="307" r:id="rId25"/>
    <p:sldId id="308" r:id="rId26"/>
    <p:sldId id="309" r:id="rId27"/>
    <p:sldId id="310" r:id="rId28"/>
    <p:sldId id="311" r:id="rId29"/>
    <p:sldId id="314" r:id="rId30"/>
    <p:sldId id="315" r:id="rId31"/>
    <p:sldId id="316" r:id="rId32"/>
    <p:sldId id="322"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aley, Sarah (RGT)" initials="MS(" lastIdx="12" clrIdx="0">
    <p:extLst>
      <p:ext uri="{19B8F6BF-5375-455C-9EA6-DF929625EA0E}">
        <p15:presenceInfo xmlns:p15="http://schemas.microsoft.com/office/powerpoint/2012/main" userId="S-1-5-21-875326689-928589111-1252796590-15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7302"/>
    <a:srgbClr val="FEA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60819" autoAdjust="0"/>
  </p:normalViewPr>
  <p:slideViewPr>
    <p:cSldViewPr>
      <p:cViewPr varScale="1">
        <p:scale>
          <a:sx n="55" d="100"/>
          <a:sy n="55" d="100"/>
        </p:scale>
        <p:origin x="13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7F4E2125-7391-499B-BD3F-3283162A49BA}" type="datetimeFigureOut">
              <a:rPr lang="en-US"/>
              <a:pPr>
                <a:defRPr/>
              </a:pPr>
              <a:t>5/17/2018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4C776792-8DAF-40E4-8BFE-F572A877A79E}" type="slidenum">
              <a:rPr lang="en-US"/>
              <a:pPr>
                <a:defRPr/>
              </a:pPr>
              <a:t>‹#›</a:t>
            </a:fld>
            <a:endParaRPr lang="en-US"/>
          </a:p>
        </p:txBody>
      </p:sp>
    </p:spTree>
    <p:extLst>
      <p:ext uri="{BB962C8B-B14F-4D97-AF65-F5344CB8AC3E}">
        <p14:creationId xmlns:p14="http://schemas.microsoft.com/office/powerpoint/2010/main" val="34625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pitchFamily="34" charset="0"/>
              </a:defRPr>
            </a:lvl1pPr>
          </a:lstStyle>
          <a:p>
            <a:pPr>
              <a:defRPr/>
            </a:pPr>
            <a:fld id="{20194B77-A949-4472-AF28-F82182E888D2}" type="datetimeFigureOut">
              <a:rPr lang="en-US"/>
              <a:pPr>
                <a:defRPr/>
              </a:pPr>
              <a:t>5/17/2018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pitchFamily="34" charset="0"/>
              </a:defRPr>
            </a:lvl1pPr>
          </a:lstStyle>
          <a:p>
            <a:pPr>
              <a:defRPr/>
            </a:pPr>
            <a:fld id="{8C4DBFA0-E153-4FAE-87CE-1E856C41A756}" type="slidenum">
              <a:rPr lang="en-US"/>
              <a:pPr>
                <a:defRPr/>
              </a:pPr>
              <a:t>‹#›</a:t>
            </a:fld>
            <a:endParaRPr lang="en-US"/>
          </a:p>
        </p:txBody>
      </p:sp>
    </p:spTree>
    <p:extLst>
      <p:ext uri="{BB962C8B-B14F-4D97-AF65-F5344CB8AC3E}">
        <p14:creationId xmlns:p14="http://schemas.microsoft.com/office/powerpoint/2010/main" val="91565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4DBFA0-E153-4FAE-87CE-1E856C41A756}" type="slidenum">
              <a:rPr lang="en-US" smtClean="0"/>
              <a:pPr>
                <a:defRPr/>
              </a:pPr>
              <a:t>1</a:t>
            </a:fld>
            <a:endParaRPr lang="en-US"/>
          </a:p>
        </p:txBody>
      </p:sp>
    </p:spTree>
    <p:extLst>
      <p:ext uri="{BB962C8B-B14F-4D97-AF65-F5344CB8AC3E}">
        <p14:creationId xmlns:p14="http://schemas.microsoft.com/office/powerpoint/2010/main" val="318256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Shape 313"/>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974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Shape 320"/>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630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6470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r>
              <a:rPr lang="en" sz="1100" b="0" i="0" u="none"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388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Shape 272"/>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348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Shape 279"/>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726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Shape 286"/>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dirty="0"/>
          </a:p>
        </p:txBody>
      </p:sp>
    </p:spTree>
    <p:extLst>
      <p:ext uri="{BB962C8B-B14F-4D97-AF65-F5344CB8AC3E}">
        <p14:creationId xmlns:p14="http://schemas.microsoft.com/office/powerpoint/2010/main" val="29725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Shape 293"/>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180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Shape 300"/>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dirty="0"/>
          </a:p>
        </p:txBody>
      </p:sp>
    </p:spTree>
    <p:extLst>
      <p:ext uri="{BB962C8B-B14F-4D97-AF65-F5344CB8AC3E}">
        <p14:creationId xmlns:p14="http://schemas.microsoft.com/office/powerpoint/2010/main" val="44626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Shape 307"/>
          <p:cNvSpPr txBox="1">
            <a:spLocks noGrp="1"/>
          </p:cNvSpPr>
          <p:nvPr>
            <p:ph type="body" idx="1"/>
          </p:nvPr>
        </p:nvSpPr>
        <p:spPr>
          <a:xfrm>
            <a:off x="685800" y="4343399"/>
            <a:ext cx="5486400" cy="4114800"/>
          </a:xfrm>
          <a:prstGeom prst="rect">
            <a:avLst/>
          </a:prstGeom>
          <a:noFill/>
          <a:ln>
            <a:noFill/>
          </a:ln>
        </p:spPr>
        <p:txBody>
          <a:bodyPr spcFirstLastPara="1" wrap="square" lIns="91300" tIns="91300" rIns="91300" bIns="91300" anchor="t" anchorCtr="0">
            <a:noAutofit/>
          </a:bodyPr>
          <a:lstStyle/>
          <a:p>
            <a:pPr marL="0" marR="0" lvl="0" indent="0" algn="l" rtl="0">
              <a:spcBef>
                <a:spcPts val="0"/>
              </a:spcBef>
              <a:spcAft>
                <a:spcPts val="0"/>
              </a:spcAft>
              <a:buClr>
                <a:schemeClr val="dk1"/>
              </a:buClr>
              <a:buFont typeface="Arial"/>
              <a:buNone/>
            </a:pPr>
            <a:endParaRPr dirty="0"/>
          </a:p>
        </p:txBody>
      </p:sp>
    </p:spTree>
    <p:extLst>
      <p:ext uri="{BB962C8B-B14F-4D97-AF65-F5344CB8AC3E}">
        <p14:creationId xmlns:p14="http://schemas.microsoft.com/office/powerpoint/2010/main" val="2112519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990600"/>
            <a:ext cx="77724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6000" b="0">
                <a:solidFill>
                  <a:schemeClr val="tx1"/>
                </a:solidFill>
                <a:latin typeface="Franklin Gothic Demi" panose="020B0703020102020204" pitchFamily="34" charset="0"/>
              </a:defRPr>
            </a:lvl1pPr>
            <a:extLst/>
          </a:lstStyle>
          <a:p>
            <a:r>
              <a:rPr lang="en-US" smtClean="0"/>
              <a:t>Click to edit Master title style</a:t>
            </a:r>
            <a:endParaRPr lang="en-US" dirty="0"/>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152400" y="6048375"/>
            <a:ext cx="6019800" cy="733425"/>
          </a:xfrm>
        </p:spPr>
        <p:txBody>
          <a:bodyPr anchor="b"/>
          <a:lstStyle>
            <a:lvl1pPr marL="119062" indent="0">
              <a:buNone/>
              <a:defRPr lang="en-US" sz="1600" kern="1200" baseline="0" dirty="0" smtClean="0">
                <a:solidFill>
                  <a:schemeClr val="bg2"/>
                </a:solidFill>
                <a:latin typeface="+mn-lt"/>
                <a:ea typeface="+mn-ea"/>
                <a:cs typeface="+mn-cs"/>
              </a:defRPr>
            </a:lvl1pPr>
          </a:lstStyle>
          <a:p>
            <a:r>
              <a:rPr lang="en-US" dirty="0" smtClean="0"/>
              <a:t>Meeting Name — Month DD, YYYY</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pic>
        <p:nvPicPr>
          <p:cNvPr id="68" name="Shape 68"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69" name="Shape 69"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0" name="Shape 70"/>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71" name="Shape 71"/>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72" name="Shape 7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3" name="Shape 7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74" name="Shape 7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75" name="Shape 7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387902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6"/>
        <p:cNvGrpSpPr/>
        <p:nvPr/>
      </p:nvGrpSpPr>
      <p:grpSpPr>
        <a:xfrm>
          <a:off x="0" y="0"/>
          <a:ext cx="0" cy="0"/>
          <a:chOff x="0" y="0"/>
          <a:chExt cx="0" cy="0"/>
        </a:xfrm>
      </p:grpSpPr>
      <p:pic>
        <p:nvPicPr>
          <p:cNvPr id="77" name="Shape 77"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78" name="Shape 78"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9" name="Shape 79"/>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0" name="Shape 80"/>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1" name="Shape 81"/>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83" name="Shape 8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4" name="Shape 8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5" name="Shape 8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2561298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6"/>
        <p:cNvGrpSpPr/>
        <p:nvPr/>
      </p:nvGrpSpPr>
      <p:grpSpPr>
        <a:xfrm>
          <a:off x="0" y="0"/>
          <a:ext cx="0" cy="0"/>
          <a:chOff x="0" y="0"/>
          <a:chExt cx="0" cy="0"/>
        </a:xfrm>
      </p:grpSpPr>
      <p:pic>
        <p:nvPicPr>
          <p:cNvPr id="77" name="Shape 77"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78" name="Shape 78"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9" name="Shape 79"/>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0" name="Shape 80"/>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1" name="Shape 81"/>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83" name="Shape 8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4" name="Shape 8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5" name="Shape 8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194809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6"/>
        <p:cNvGrpSpPr/>
        <p:nvPr/>
      </p:nvGrpSpPr>
      <p:grpSpPr>
        <a:xfrm>
          <a:off x="0" y="0"/>
          <a:ext cx="0" cy="0"/>
          <a:chOff x="0" y="0"/>
          <a:chExt cx="0" cy="0"/>
        </a:xfrm>
      </p:grpSpPr>
      <p:pic>
        <p:nvPicPr>
          <p:cNvPr id="77" name="Shape 77"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78" name="Shape 78"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9" name="Shape 79"/>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0" name="Shape 80"/>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1" name="Shape 81"/>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83" name="Shape 8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4" name="Shape 8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5" name="Shape 8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47084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pic>
        <p:nvPicPr>
          <p:cNvPr id="68" name="Shape 68"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69" name="Shape 69"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0" name="Shape 70"/>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71" name="Shape 71"/>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72" name="Shape 7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3" name="Shape 7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74" name="Shape 7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75" name="Shape 7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164041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6"/>
        <p:cNvGrpSpPr/>
        <p:nvPr/>
      </p:nvGrpSpPr>
      <p:grpSpPr>
        <a:xfrm>
          <a:off x="0" y="0"/>
          <a:ext cx="0" cy="0"/>
          <a:chOff x="0" y="0"/>
          <a:chExt cx="0" cy="0"/>
        </a:xfrm>
      </p:grpSpPr>
      <p:pic>
        <p:nvPicPr>
          <p:cNvPr id="77" name="Shape 77"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78" name="Shape 78"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9" name="Shape 79"/>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0" name="Shape 80"/>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1" name="Shape 81"/>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83" name="Shape 8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4" name="Shape 8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5" name="Shape 8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109144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6"/>
        <p:cNvGrpSpPr/>
        <p:nvPr/>
      </p:nvGrpSpPr>
      <p:grpSpPr>
        <a:xfrm>
          <a:off x="0" y="0"/>
          <a:ext cx="0" cy="0"/>
          <a:chOff x="0" y="0"/>
          <a:chExt cx="0" cy="0"/>
        </a:xfrm>
      </p:grpSpPr>
      <p:pic>
        <p:nvPicPr>
          <p:cNvPr id="77" name="Shape 77"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78" name="Shape 78"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9" name="Shape 79"/>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0" name="Shape 80"/>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1" name="Shape 81"/>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83" name="Shape 8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4" name="Shape 8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5" name="Shape 8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44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pic>
        <p:nvPicPr>
          <p:cNvPr id="68" name="Shape 68"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69" name="Shape 69"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0" name="Shape 70"/>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71" name="Shape 71"/>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72" name="Shape 7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3" name="Shape 7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74" name="Shape 7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75" name="Shape 7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370490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6"/>
        <p:cNvGrpSpPr/>
        <p:nvPr/>
      </p:nvGrpSpPr>
      <p:grpSpPr>
        <a:xfrm>
          <a:off x="0" y="0"/>
          <a:ext cx="0" cy="0"/>
          <a:chOff x="0" y="0"/>
          <a:chExt cx="0" cy="0"/>
        </a:xfrm>
      </p:grpSpPr>
      <p:pic>
        <p:nvPicPr>
          <p:cNvPr id="77" name="Shape 77"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78" name="Shape 78"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9" name="Shape 79"/>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0" name="Shape 80"/>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1" name="Shape 81"/>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83" name="Shape 8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4" name="Shape 8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5" name="Shape 8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6081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45720" anchor="ctr"/>
          <a:lstStyle>
            <a:lvl1pPr>
              <a:defRPr sz="2400"/>
            </a:lvl1pPr>
            <a:extLst/>
          </a:lstStyle>
          <a:p>
            <a:pPr fontAlgn="auto">
              <a:spcAft>
                <a:spcPts val="0"/>
              </a:spcAft>
              <a:defRPr/>
            </a:pPr>
            <a:endParaRPr lang="en-US" sz="4000" dirty="0">
              <a:solidFill>
                <a:schemeClr val="bg1"/>
              </a:solidFill>
              <a:latin typeface="+mj-lt"/>
              <a:ea typeface="+mj-ea"/>
              <a:cs typeface="+mj-cs"/>
            </a:endParaRPr>
          </a:p>
        </p:txBody>
      </p:sp>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idx="1"/>
          </p:nvPr>
        </p:nvSpPr>
        <p:spPr>
          <a:xfrm>
            <a:off x="381000" y="1600200"/>
            <a:ext cx="8382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304800"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smtClean="0"/>
              <a:t>Click to edit Master text styles</a:t>
            </a:r>
          </a:p>
        </p:txBody>
      </p:sp>
      <p:sp>
        <p:nvSpPr>
          <p:cNvPr id="12" name="Title 11"/>
          <p:cNvSpPr>
            <a:spLocks noGrp="1"/>
          </p:cNvSpPr>
          <p:nvPr>
            <p:ph type="title"/>
          </p:nvPr>
        </p:nvSpPr>
        <p:spPr>
          <a:xfrm>
            <a:off x="381000" y="533400"/>
            <a:ext cx="8382000" cy="838200"/>
          </a:xfrm>
        </p:spPr>
        <p:txBody>
          <a:bodyPr/>
          <a:lstStyle>
            <a:lvl1pPr>
              <a:defRPr sz="4000"/>
            </a:lvl1pPr>
          </a:lstStyle>
          <a:p>
            <a:r>
              <a:rPr lang="en-US" smtClean="0"/>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Content Placeholder 2"/>
          <p:cNvSpPr>
            <a:spLocks noGrp="1"/>
          </p:cNvSpPr>
          <p:nvPr>
            <p:ph idx="1"/>
          </p:nvPr>
        </p:nvSpPr>
        <p:spPr>
          <a:xfrm>
            <a:off x="457200" y="2057400"/>
            <a:ext cx="8382000" cy="43211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8"/>
          <p:cNvSpPr>
            <a:spLocks noGrp="1"/>
          </p:cNvSpPr>
          <p:nvPr>
            <p:ph type="body" sz="quarter" idx="13"/>
          </p:nvPr>
        </p:nvSpPr>
        <p:spPr>
          <a:xfrm>
            <a:off x="225778"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smtClean="0"/>
              <a:t>Click to edit Master text styles</a:t>
            </a:r>
          </a:p>
        </p:txBody>
      </p:sp>
      <p:sp>
        <p:nvSpPr>
          <p:cNvPr id="11" name="Title 11"/>
          <p:cNvSpPr>
            <a:spLocks noGrp="1"/>
          </p:cNvSpPr>
          <p:nvPr>
            <p:ph type="title"/>
          </p:nvPr>
        </p:nvSpPr>
        <p:spPr>
          <a:xfrm>
            <a:off x="304800" y="609600"/>
            <a:ext cx="8382000" cy="1219200"/>
          </a:xfrm>
        </p:spPr>
        <p:txBody>
          <a:bodyPr/>
          <a:lstStyle>
            <a:lvl1pPr>
              <a:lnSpc>
                <a:spcPts val="4200"/>
              </a:lnSpc>
              <a:defRPr sz="4000"/>
            </a:lvl1pPr>
          </a:lstStyle>
          <a:p>
            <a:r>
              <a:rPr lang="en-US" smtClean="0"/>
              <a:t>Click to edit Master title style</a:t>
            </a:r>
            <a:endParaRPr lang="en-US" dirty="0"/>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3400" y="118872"/>
            <a:ext cx="8229600" cy="1636776"/>
          </a:xfrm>
        </p:spPr>
        <p:txBody>
          <a:bodyPr tIns="0" rIns="91440" bIns="0" rtlCol="0" anchor="b">
            <a:normAutofit/>
            <a:scene3d>
              <a:camera prst="orthographicFront"/>
              <a:lightRig rig="threePt" dir="t">
                <a:rot lat="0" lon="0" rev="4800000"/>
              </a:lightRig>
            </a:scene3d>
            <a:sp3d prstMaterial="matte"/>
          </a:bodyPr>
          <a:lstStyle>
            <a:lvl1pPr algn="l">
              <a:defRPr sz="4400" b="1" cap="none" baseline="0">
                <a:solidFill>
                  <a:schemeClr val="tx2"/>
                </a:solidFill>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524009" y="1828800"/>
            <a:ext cx="8238991"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sz="half" idx="1"/>
          </p:nvPr>
        </p:nvSpPr>
        <p:spPr>
          <a:xfrm>
            <a:off x="304800" y="1773936"/>
            <a:ext cx="4191000" cy="4623816"/>
          </a:xfrm>
        </p:spPr>
        <p:txBody>
          <a:bodyPr lIns="91440"/>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73936"/>
            <a:ext cx="4114800" cy="4623816"/>
          </a:xfrm>
        </p:spPr>
        <p:txBody>
          <a:bodyPr/>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smtClean="0"/>
              <a:t>Click to edit Master text styles</a:t>
            </a:r>
          </a:p>
        </p:txBody>
      </p:sp>
      <p:sp>
        <p:nvSpPr>
          <p:cNvPr id="13" name="Title 11"/>
          <p:cNvSpPr>
            <a:spLocks noGrp="1"/>
          </p:cNvSpPr>
          <p:nvPr>
            <p:ph type="title"/>
          </p:nvPr>
        </p:nvSpPr>
        <p:spPr>
          <a:xfrm>
            <a:off x="304800" y="533400"/>
            <a:ext cx="8229600" cy="838200"/>
          </a:xfrm>
        </p:spPr>
        <p:txBody>
          <a:bodyPr/>
          <a:lstStyle>
            <a:lvl1pPr>
              <a:defRPr sz="4000"/>
            </a:lvl1pPr>
          </a:lstStyle>
          <a:p>
            <a:r>
              <a:rPr lang="en-US" smtClean="0"/>
              <a:t>Click to edit Master title style</a:t>
            </a:r>
            <a:endParaRPr lang="en-US" dirty="0"/>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smtClean="0"/>
              <a:t>Click to edit Master text styles</a:t>
            </a:r>
          </a:p>
        </p:txBody>
      </p:sp>
      <p:sp>
        <p:nvSpPr>
          <p:cNvPr id="11" name="Title 11"/>
          <p:cNvSpPr>
            <a:spLocks noGrp="1"/>
          </p:cNvSpPr>
          <p:nvPr>
            <p:ph type="title"/>
          </p:nvPr>
        </p:nvSpPr>
        <p:spPr>
          <a:xfrm>
            <a:off x="304800" y="533400"/>
            <a:ext cx="8229600" cy="838200"/>
          </a:xfrm>
        </p:spPr>
        <p:txBody>
          <a:bodyPr/>
          <a:lstStyle>
            <a:lvl1pPr>
              <a:defRPr sz="4000"/>
            </a:lvl1pPr>
          </a:lstStyle>
          <a:p>
            <a:r>
              <a:rPr lang="en-US" smtClean="0"/>
              <a:t>Click to edit Master title style</a:t>
            </a:r>
            <a:endParaRPr lang="en-US" dirty="0"/>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8600" y="6248400"/>
            <a:ext cx="5486400" cy="457200"/>
          </a:xfrm>
        </p:spPr>
        <p:txBody>
          <a:bodyPr lIns="118872" tIns="0" rIns="45720" bIns="0" anchor="b"/>
          <a:lstStyle>
            <a:lvl1pPr marL="0" indent="0" algn="l">
              <a:buNone/>
              <a:defRPr sz="1600" b="0" baseline="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dirty="0" smtClean="0"/>
              <a:t>Meeting Name — Month DD, YYYY</a:t>
            </a:r>
            <a:endParaRPr lang="en-US" dirty="0"/>
          </a:p>
        </p:txBody>
      </p:sp>
      <p:sp>
        <p:nvSpPr>
          <p:cNvPr id="4" name="Picture Placeholder 3"/>
          <p:cNvSpPr>
            <a:spLocks noGrp="1"/>
          </p:cNvSpPr>
          <p:nvPr>
            <p:ph type="pic" sz="quarter" idx="10"/>
          </p:nvPr>
        </p:nvSpPr>
        <p:spPr>
          <a:xfrm>
            <a:off x="0" y="-91440"/>
            <a:ext cx="9144000" cy="6144768"/>
          </a:xfrm>
          <a:solidFill>
            <a:schemeClr val="bg2"/>
          </a:solidFill>
        </p:spPr>
        <p:txBody>
          <a:bodyPr/>
          <a:lstStyle/>
          <a:p>
            <a:r>
              <a:rPr lang="en-US" smtClean="0"/>
              <a:t>Click icon to add picture</a:t>
            </a:r>
            <a:endParaRPr lang="en-US"/>
          </a:p>
        </p:txBody>
      </p:sp>
      <p:sp>
        <p:nvSpPr>
          <p:cNvPr id="7" name="Rectangle 6"/>
          <p:cNvSpPr/>
          <p:nvPr userDrawn="1"/>
        </p:nvSpPr>
        <p:spPr bwMode="invGray">
          <a:xfrm>
            <a:off x="0" y="6049962"/>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Tree>
    <p:extLst>
      <p:ext uri="{BB962C8B-B14F-4D97-AF65-F5344CB8AC3E}">
        <p14:creationId xmlns:p14="http://schemas.microsoft.com/office/powerpoint/2010/main" val="423402298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6"/>
        <p:cNvGrpSpPr/>
        <p:nvPr/>
      </p:nvGrpSpPr>
      <p:grpSpPr>
        <a:xfrm>
          <a:off x="0" y="0"/>
          <a:ext cx="0" cy="0"/>
          <a:chOff x="0" y="0"/>
          <a:chExt cx="0" cy="0"/>
        </a:xfrm>
      </p:grpSpPr>
      <p:pic>
        <p:nvPicPr>
          <p:cNvPr id="77" name="Shape 77" descr="HD-ShadowLong.png"/>
          <p:cNvPicPr preferRelativeResize="0"/>
          <p:nvPr/>
        </p:nvPicPr>
        <p:blipFill rotWithShape="1">
          <a:blip r:embed="rId2" cstate="print">
            <a:alphaModFix/>
          </a:blip>
          <a:srcRect/>
          <a:stretch/>
        </p:blipFill>
        <p:spPr>
          <a:xfrm>
            <a:off x="1" y="1970240"/>
            <a:ext cx="7828500" cy="321200"/>
          </a:xfrm>
          <a:prstGeom prst="rect">
            <a:avLst/>
          </a:prstGeom>
          <a:noFill/>
          <a:ln>
            <a:noFill/>
          </a:ln>
        </p:spPr>
      </p:pic>
      <p:pic>
        <p:nvPicPr>
          <p:cNvPr id="78" name="Shape 78" descr="HD-ShadowShort.png"/>
          <p:cNvPicPr preferRelativeResize="0"/>
          <p:nvPr/>
        </p:nvPicPr>
        <p:blipFill rotWithShape="1">
          <a:blip r:embed="rId3" cstate="print">
            <a:alphaModFix/>
          </a:blip>
          <a:srcRect/>
          <a:stretch/>
        </p:blipFill>
        <p:spPr>
          <a:xfrm>
            <a:off x="7939370" y="1971233"/>
            <a:ext cx="1202100" cy="144400"/>
          </a:xfrm>
          <a:prstGeom prst="rect">
            <a:avLst/>
          </a:prstGeom>
          <a:noFill/>
          <a:ln>
            <a:noFill/>
          </a:ln>
        </p:spPr>
      </p:pic>
      <p:sp>
        <p:nvSpPr>
          <p:cNvPr id="79" name="Shape 79"/>
          <p:cNvSpPr/>
          <p:nvPr/>
        </p:nvSpPr>
        <p:spPr>
          <a:xfrm>
            <a:off x="0" y="609600"/>
            <a:ext cx="7828500" cy="1368000"/>
          </a:xfrm>
          <a:prstGeom prst="rect">
            <a:avLst/>
          </a:prstGeom>
          <a:solidFill>
            <a:srgbClr val="262626"/>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0" name="Shape 80"/>
          <p:cNvSpPr/>
          <p:nvPr/>
        </p:nvSpPr>
        <p:spPr>
          <a:xfrm>
            <a:off x="7939371" y="609600"/>
            <a:ext cx="1202100" cy="1368000"/>
          </a:xfrm>
          <a:prstGeom prst="rect">
            <a:avLst/>
          </a:pr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400" kern="0">
              <a:solidFill>
                <a:srgbClr val="000000"/>
              </a:solidFill>
              <a:latin typeface="Arial"/>
              <a:cs typeface="Arial"/>
              <a:sym typeface="Arial"/>
            </a:endParaRPr>
          </a:p>
        </p:txBody>
      </p:sp>
      <p:sp>
        <p:nvSpPr>
          <p:cNvPr id="81" name="Shape 81"/>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Shape 82"/>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83" name="Shape 83"/>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4" name="Shape 84"/>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Clr>
                <a:srgbClr val="FFFFFF"/>
              </a:buClr>
            </a:pPr>
            <a:endParaRPr>
              <a:solidFill>
                <a:srgbClr val="FFFFFF"/>
              </a:solidFill>
            </a:endParaRPr>
          </a:p>
        </p:txBody>
      </p:sp>
      <p:sp>
        <p:nvSpPr>
          <p:cNvPr id="85" name="Shape 85"/>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27099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304800" y="152400"/>
            <a:ext cx="8382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304800" y="1774825"/>
            <a:ext cx="8382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7" r:id="rId6"/>
    <p:sldLayoutId id="2147484238" r:id="rId7"/>
    <p:sldLayoutId id="2147484240" r:id="rId8"/>
  </p:sldLayoutIdLst>
  <p:hf sldNum="0" hdr="0" ftr="0" dt="0"/>
  <p:txStyles>
    <p:title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143833166"/>
      </p:ext>
    </p:extLst>
  </p:cSld>
  <p:clrMap bg1="lt1" tx1="dk1" bg2="dk2" tx2="lt2" accent1="accent1" accent2="accent2" accent3="accent3" accent4="accent4" accent5="accent5" accent6="accent6" hlink="hlink" folHlink="folHlink"/>
  <p:sldLayoutIdLst>
    <p:sldLayoutId id="21474842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1495129559"/>
      </p:ext>
    </p:extLst>
  </p:cSld>
  <p:clrMap bg1="lt1" tx1="dk1" bg2="dk2" tx2="lt2" accent1="accent1" accent2="accent2" accent3="accent3" accent4="accent4" accent5="accent5" accent6="accent6" hlink="hlink" folHlink="folHlink"/>
  <p:sldLayoutIdLst>
    <p:sldLayoutId id="21474842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3378560440"/>
      </p:ext>
    </p:extLst>
  </p:cSld>
  <p:clrMap bg1="lt1" tx1="dk1" bg2="dk2" tx2="lt2" accent1="accent1" accent2="accent2" accent3="accent3" accent4="accent4" accent5="accent5" accent6="accent6" hlink="hlink" folHlink="folHlink"/>
  <p:sldLayoutIdLst>
    <p:sldLayoutId id="214748424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1499855374"/>
      </p:ext>
    </p:extLst>
  </p:cSld>
  <p:clrMap bg1="lt1" tx1="dk1" bg2="dk2" tx2="lt2" accent1="accent1" accent2="accent2" accent3="accent3" accent4="accent4" accent5="accent5" accent6="accent6" hlink="hlink" folHlink="folHlink"/>
  <p:sldLayoutIdLst>
    <p:sldLayoutId id="214748424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1385307220"/>
      </p:ext>
    </p:extLst>
  </p:cSld>
  <p:clrMap bg1="lt1" tx1="dk1" bg2="dk2" tx2="lt2" accent1="accent1" accent2="accent2" accent3="accent3" accent4="accent4" accent5="accent5" accent6="accent6" hlink="hlink" folHlink="folHlink"/>
  <p:sldLayoutIdLst>
    <p:sldLayoutId id="214748424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3915798708"/>
      </p:ext>
    </p:extLst>
  </p:cSld>
  <p:clrMap bg1="lt1" tx1="dk1" bg2="dk2" tx2="lt2" accent1="accent1" accent2="accent2" accent3="accent3" accent4="accent4" accent5="accent5" accent6="accent6" hlink="hlink" folHlink="folHlink"/>
  <p:sldLayoutIdLst>
    <p:sldLayoutId id="21474842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1475845528"/>
      </p:ext>
    </p:extLst>
  </p:cSld>
  <p:clrMap bg1="lt1" tx1="dk1" bg2="dk2" tx2="lt2" accent1="accent1" accent2="accent2" accent3="accent3" accent4="accent4" accent5="accent5" accent6="accent6" hlink="hlink" folHlink="folHlink"/>
  <p:sldLayoutIdLst>
    <p:sldLayoutId id="21474842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3951784243"/>
      </p:ext>
    </p:extLst>
  </p:cSld>
  <p:clrMap bg1="lt1" tx1="dk1" bg2="dk2" tx2="lt2" accent1="accent1" accent2="accent2" accent3="accent3" accent4="accent4" accent5="accent5" accent6="accent6" hlink="hlink" folHlink="folHlink"/>
  <p:sldLayoutIdLst>
    <p:sldLayoutId id="21474842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2147515144"/>
      </p:ext>
    </p:extLst>
  </p:cSld>
  <p:clrMap bg1="lt1" tx1="dk1" bg2="dk2" tx2="lt2" accent1="accent1" accent2="accent2" accent3="accent3" accent4="accent4" accent5="accent5" accent6="accent6" hlink="hlink" folHlink="folHlink"/>
  <p:sldLayoutIdLst>
    <p:sldLayoutId id="21474842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0"/>
        <p:cNvGrpSpPr/>
        <p:nvPr/>
      </p:nvGrpSpPr>
      <p:grpSpPr>
        <a:xfrm>
          <a:off x="0" y="0"/>
          <a:ext cx="0" cy="0"/>
          <a:chOff x="0" y="0"/>
          <a:chExt cx="0" cy="0"/>
        </a:xfrm>
      </p:grpSpPr>
      <p:pic>
        <p:nvPicPr>
          <p:cNvPr id="61" name="Shape 61" descr="hashOverlay-FullResolve.png"/>
          <p:cNvPicPr preferRelativeResize="0"/>
          <p:nvPr/>
        </p:nvPicPr>
        <p:blipFill rotWithShape="1">
          <a:blip r:embed="rId3" cstate="print">
            <a:alphaModFix amt="10000"/>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510241" y="753228"/>
            <a:ext cx="7210500" cy="1080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lt1"/>
              </a:buClr>
              <a:buSzPts val="1400"/>
              <a:buFont typeface="Trebuchet MS"/>
              <a:buNone/>
              <a:defRPr sz="2700" b="0" i="0" u="none" strike="noStrike" cap="none">
                <a:solidFill>
                  <a:schemeClr val="lt1"/>
                </a:solidFill>
                <a:latin typeface="Trebuchet MS"/>
                <a:ea typeface="Trebuchet MS"/>
                <a:cs typeface="Trebuchet MS"/>
                <a:sym typeface="Trebuchet M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510241" y="2336873"/>
            <a:ext cx="7210500" cy="3599200"/>
          </a:xfrm>
          <a:prstGeom prst="rect">
            <a:avLst/>
          </a:prstGeom>
          <a:noFill/>
          <a:ln>
            <a:noFill/>
          </a:ln>
        </p:spPr>
        <p:txBody>
          <a:bodyPr spcFirstLastPara="1" wrap="square" lIns="91425" tIns="91425" rIns="91425" bIns="91425" anchor="t" anchorCtr="0"/>
          <a:lstStyle>
            <a:lvl1pPr marL="457200" marR="0" lvl="0" indent="-342900" algn="l" rtl="0">
              <a:lnSpc>
                <a:spcPct val="90000"/>
              </a:lnSpc>
              <a:spcBef>
                <a:spcPts val="75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1pPr>
            <a:lvl2pPr marL="914400" marR="0" lvl="1"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Trebuchet MS"/>
                <a:ea typeface="Trebuchet MS"/>
                <a:cs typeface="Trebuchet MS"/>
                <a:sym typeface="Trebuchet MS"/>
              </a:defRPr>
            </a:lvl2pPr>
            <a:lvl3pPr marL="1371600" marR="0" lvl="2"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Trebuchet MS"/>
                <a:ea typeface="Trebuchet MS"/>
                <a:cs typeface="Trebuchet MS"/>
                <a:sym typeface="Trebuchet MS"/>
              </a:defRPr>
            </a:lvl3pPr>
            <a:lvl4pPr marL="1828800" marR="0" lvl="3"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4pPr>
            <a:lvl5pPr marL="2286000" marR="0" lvl="4" indent="-304800" algn="l" rtl="0">
              <a:lnSpc>
                <a:spcPct val="90000"/>
              </a:lnSpc>
              <a:spcBef>
                <a:spcPts val="375"/>
              </a:spcBef>
              <a:spcAft>
                <a:spcPts val="0"/>
              </a:spcAft>
              <a:buClr>
                <a:schemeClr val="lt1"/>
              </a:buClr>
              <a:buSzPts val="1200"/>
              <a:buFont typeface="Arial"/>
              <a:buChar char="•"/>
              <a:defRPr sz="1200" b="0" i="0" u="none" strike="noStrike" cap="none">
                <a:solidFill>
                  <a:schemeClr val="lt1"/>
                </a:solidFill>
                <a:latin typeface="Trebuchet MS"/>
                <a:ea typeface="Trebuchet MS"/>
                <a:cs typeface="Trebuchet MS"/>
                <a:sym typeface="Trebuchet MS"/>
              </a:defRPr>
            </a:lvl5pPr>
            <a:lvl6pPr marL="2743200" marR="0" lvl="5"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6pPr>
            <a:lvl7pPr marL="3200400" marR="0" lvl="6"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7pPr>
            <a:lvl8pPr marL="3657600" marR="0" lvl="7"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8pPr>
            <a:lvl9pPr marL="4114800" marR="0" lvl="8" indent="-295275" algn="l" rtl="0">
              <a:lnSpc>
                <a:spcPct val="90000"/>
              </a:lnSpc>
              <a:spcBef>
                <a:spcPts val="375"/>
              </a:spcBef>
              <a:spcAft>
                <a:spcPts val="0"/>
              </a:spcAft>
              <a:buClr>
                <a:schemeClr val="lt1"/>
              </a:buClr>
              <a:buSzPts val="1050"/>
              <a:buFont typeface="Arial"/>
              <a:buChar char="•"/>
              <a:defRPr sz="1050" b="0"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dt" idx="10"/>
          </p:nvPr>
        </p:nvSpPr>
        <p:spPr>
          <a:xfrm>
            <a:off x="5663236" y="5936188"/>
            <a:ext cx="2057400" cy="365200"/>
          </a:xfrm>
          <a:prstGeom prst="rect">
            <a:avLst/>
          </a:prstGeom>
          <a:noFill/>
          <a:ln>
            <a:noFill/>
          </a:ln>
        </p:spPr>
        <p:txBody>
          <a:bodyPr spcFirstLastPara="1" wrap="square" lIns="91425" tIns="91425" rIns="91425" bIns="91425" anchor="ctr" anchorCtr="0"/>
          <a:lstStyle>
            <a:lvl1pPr marL="0" marR="0" lvl="0" indent="0" algn="r"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5" name="Shape 65"/>
          <p:cNvSpPr txBox="1">
            <a:spLocks noGrp="1"/>
          </p:cNvSpPr>
          <p:nvPr>
            <p:ph type="ftr" idx="11"/>
          </p:nvPr>
        </p:nvSpPr>
        <p:spPr>
          <a:xfrm>
            <a:off x="510241" y="5936188"/>
            <a:ext cx="51531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rial"/>
              <a:buNone/>
              <a:defRPr sz="788"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fontAlgn="auto">
              <a:buClr>
                <a:srgbClr val="FFFFFF"/>
              </a:buClr>
            </a:pPr>
            <a:endParaRPr kern="0">
              <a:solidFill>
                <a:srgbClr val="FFFFFF"/>
              </a:solidFill>
            </a:endParaRPr>
          </a:p>
        </p:txBody>
      </p:sp>
      <p:sp>
        <p:nvSpPr>
          <p:cNvPr id="66" name="Shape 66"/>
          <p:cNvSpPr txBox="1">
            <a:spLocks noGrp="1"/>
          </p:cNvSpPr>
          <p:nvPr>
            <p:ph type="sldNum" idx="12"/>
          </p:nvPr>
        </p:nvSpPr>
        <p:spPr>
          <a:xfrm>
            <a:off x="8047092" y="753228"/>
            <a:ext cx="865500" cy="1090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fontAlgn="auto">
              <a:buClr>
                <a:srgbClr val="1F8094"/>
              </a:buClr>
            </a:pPr>
            <a:fld id="{00000000-1234-1234-1234-123412341234}" type="slidenum">
              <a:rPr lang="en" kern="0">
                <a:solidFill>
                  <a:srgbClr val="1F8094"/>
                </a:solidFill>
              </a:rPr>
              <a:pPr fontAlgn="auto">
                <a:buClr>
                  <a:srgbClr val="1F8094"/>
                </a:buClr>
              </a:pPr>
              <a:t>‹#›</a:t>
            </a:fld>
            <a:endParaRPr kern="0">
              <a:solidFill>
                <a:srgbClr val="1F8094"/>
              </a:solidFill>
            </a:endParaRPr>
          </a:p>
        </p:txBody>
      </p:sp>
    </p:spTree>
    <p:extLst>
      <p:ext uri="{BB962C8B-B14F-4D97-AF65-F5344CB8AC3E}">
        <p14:creationId xmlns:p14="http://schemas.microsoft.com/office/powerpoint/2010/main" val="2689048652"/>
      </p:ext>
    </p:extLst>
  </p:cSld>
  <p:clrMap bg1="lt1" tx1="dk1" bg2="dk2" tx2="lt2" accent1="accent1" accent2="accent2" accent3="accent3" accent4="accent4" accent5="accent5" accent6="accent6" hlink="hlink" folHlink="folHlink"/>
  <p:sldLayoutIdLst>
    <p:sldLayoutId id="21474842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Sj-zPjkYp2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rct=j&amp;q=&amp;esrc=s&amp;frm=1&amp;source=images&amp;cd=&amp;cad=rja&amp;uact=8&amp;ved=2ahUKEwjq64_19OHaAhVvleAKHRRmAWgQjRx6BAgBEAU&amp;url=https://en.wikipedia.org/wiki/Open_educational_resources&amp;psig=AOvVaw20wEzZlPsr09Vav8-2vP6O&amp;ust=1525174769718387"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google.com/url?sa=i&amp;rct=j&amp;q=&amp;esrc=s&amp;frm=1&amp;source=images&amp;cd=&amp;cad=rja&amp;uact=8&amp;ved=2ahUKEwi72P-w9eHaAhXNdd8KHfcGCfkQjRx6BAgBEAU&amp;url=https://commons.wikimedia.org/wiki/File:CreativeCommons_logo_trademark.svg&amp;psig=AOvVaw0ophyReKdIW_QDWB2EPeer&amp;ust=1525174872950827"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frm=1&amp;source=imgres&amp;cd=&amp;cad=rja&amp;uact=8&amp;ved=2ahUKEwjW6MjX9uHaAhUKhuAKHfBYDNAQjRx6BAgBEAU&amp;url=https://universoabierto.org/2017/03/14/oer-commons-una-biblioteca-publica-digital-con-mas-de-100-000-recursos-educativos-abiertos/&amp;psig=AOvVaw39LWe-9nm66ZYA1jywVBzw&amp;ust=1525175245588060" TargetMode="External"/><Relationship Id="rId2" Type="http://schemas.openxmlformats.org/officeDocument/2006/relationships/hyperlink" Target="https://www.oercommons.org/hubs/open-textbook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latin typeface="+mn-lt"/>
                <a:ea typeface="Segoe UI" panose="020B0502040204020203" pitchFamily="34" charset="0"/>
                <a:cs typeface="Segoe UI" panose="020B0502040204020203" pitchFamily="34" charset="0"/>
              </a:rPr>
              <a:t>Open Educational Resources (OER)</a:t>
            </a:r>
            <a:br>
              <a:rPr lang="en-US" b="1" dirty="0" smtClean="0">
                <a:latin typeface="+mn-lt"/>
                <a:ea typeface="Segoe UI" panose="020B0502040204020203" pitchFamily="34" charset="0"/>
                <a:cs typeface="Segoe UI" panose="020B0502040204020203" pitchFamily="34" charset="0"/>
              </a:rPr>
            </a:br>
            <a:r>
              <a:rPr lang="en-US" sz="4000" dirty="0" smtClean="0">
                <a:solidFill>
                  <a:schemeClr val="bg2">
                    <a:lumMod val="25000"/>
                    <a:lumOff val="75000"/>
                  </a:schemeClr>
                </a:solidFill>
                <a:latin typeface="+mn-lt"/>
              </a:rPr>
              <a:t>Supporting </a:t>
            </a:r>
            <a:r>
              <a:rPr lang="en-US" sz="4000" dirty="0">
                <a:solidFill>
                  <a:schemeClr val="bg2">
                    <a:lumMod val="25000"/>
                    <a:lumOff val="75000"/>
                  </a:schemeClr>
                </a:solidFill>
                <a:latin typeface="+mn-lt"/>
              </a:rPr>
              <a:t>Access </a:t>
            </a:r>
            <a:r>
              <a:rPr lang="en-US" sz="4000" dirty="0" smtClean="0">
                <a:solidFill>
                  <a:schemeClr val="bg2">
                    <a:lumMod val="25000"/>
                    <a:lumOff val="75000"/>
                  </a:schemeClr>
                </a:solidFill>
                <a:latin typeface="+mn-lt"/>
              </a:rPr>
              <a:t>&amp; Affordability </a:t>
            </a:r>
            <a:r>
              <a:rPr lang="en-US" sz="4000" dirty="0">
                <a:solidFill>
                  <a:schemeClr val="bg2">
                    <a:lumMod val="25000"/>
                    <a:lumOff val="75000"/>
                  </a:schemeClr>
                </a:solidFill>
                <a:latin typeface="+mn-lt"/>
              </a:rPr>
              <a:t>for Massachusetts Students </a:t>
            </a:r>
            <a:endParaRPr lang="en-US" sz="4000" b="1" dirty="0">
              <a:solidFill>
                <a:schemeClr val="bg2">
                  <a:lumMod val="25000"/>
                  <a:lumOff val="75000"/>
                </a:schemeClr>
              </a:solidFill>
              <a:latin typeface="+mn-lt"/>
              <a:ea typeface="Segoe UI" panose="020B0502040204020203" pitchFamily="34" charset="0"/>
              <a:cs typeface="Segoe UI" panose="020B0502040204020203" pitchFamily="34" charset="0"/>
            </a:endParaRPr>
          </a:p>
        </p:txBody>
      </p:sp>
      <p:sp>
        <p:nvSpPr>
          <p:cNvPr id="5" name="Text Placeholder 4"/>
          <p:cNvSpPr>
            <a:spLocks noGrp="1"/>
          </p:cNvSpPr>
          <p:nvPr>
            <p:ph type="body" sz="quarter" idx="10"/>
          </p:nvPr>
        </p:nvSpPr>
        <p:spPr/>
        <p:txBody>
          <a:bodyPr/>
          <a:lstStyle/>
          <a:p>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May 1, 2018</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2796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descr="http://worldartsme.com/images/ma-clipart-1.jpg"/>
          <p:cNvPicPr preferRelativeResize="0"/>
          <p:nvPr/>
        </p:nvPicPr>
        <p:blipFill rotWithShape="1">
          <a:blip r:embed="rId3" cstate="print">
            <a:alphaModFix/>
          </a:blip>
          <a:srcRect t="24229" r="586" b="17413"/>
          <a:stretch/>
        </p:blipFill>
        <p:spPr>
          <a:xfrm>
            <a:off x="884636" y="1797971"/>
            <a:ext cx="7761900" cy="3813000"/>
          </a:xfrm>
          <a:prstGeom prst="rect">
            <a:avLst/>
          </a:prstGeom>
          <a:noFill/>
          <a:ln>
            <a:noFill/>
          </a:ln>
        </p:spPr>
      </p:pic>
      <p:sp>
        <p:nvSpPr>
          <p:cNvPr id="265" name="Shape 265"/>
          <p:cNvSpPr txBox="1">
            <a:spLocks noGrp="1"/>
          </p:cNvSpPr>
          <p:nvPr>
            <p:ph type="title"/>
          </p:nvPr>
        </p:nvSpPr>
        <p:spPr>
          <a:xfrm>
            <a:off x="1342442" y="2600028"/>
            <a:ext cx="5728919" cy="1058983"/>
          </a:xfrm>
          <a:prstGeom prst="rect">
            <a:avLst/>
          </a:prstGeom>
          <a:noFill/>
          <a:ln>
            <a:noFill/>
          </a:ln>
        </p:spPr>
        <p:txBody>
          <a:bodyPr spcFirstLastPara="1" wrap="square" lIns="91425" tIns="45700" rIns="91425" bIns="45700" anchor="ctr" anchorCtr="0">
            <a:noAutofit/>
          </a:bodyPr>
          <a:lstStyle/>
          <a:p>
            <a:pPr algn="ctr"/>
            <a:r>
              <a:rPr lang="en" sz="2800" b="1" i="1" dirty="0">
                <a:latin typeface="Avenir"/>
                <a:ea typeface="Avenir"/>
                <a:cs typeface="Avenir"/>
                <a:sym typeface="Avenir"/>
              </a:rPr>
              <a:t>Massachusetts Community Colleges Go Open!</a:t>
            </a:r>
            <a:endParaRPr sz="2800" b="1" i="1" dirty="0">
              <a:latin typeface="Avenir"/>
              <a:ea typeface="Avenir"/>
              <a:cs typeface="Avenir"/>
              <a:sym typeface="Avenir"/>
            </a:endParaRPr>
          </a:p>
        </p:txBody>
      </p:sp>
      <p:sp>
        <p:nvSpPr>
          <p:cNvPr id="266" name="Shape 266"/>
          <p:cNvSpPr/>
          <p:nvPr/>
        </p:nvSpPr>
        <p:spPr>
          <a:xfrm>
            <a:off x="407952" y="4783963"/>
            <a:ext cx="4895400" cy="437100"/>
          </a:xfrm>
          <a:prstGeom prst="rect">
            <a:avLst/>
          </a:prstGeom>
          <a:noFill/>
          <a:ln>
            <a:noFill/>
          </a:ln>
        </p:spPr>
        <p:txBody>
          <a:bodyPr spcFirstLastPara="1" wrap="square" lIns="91425" tIns="45700" rIns="91425" bIns="45700" anchor="t" anchorCtr="0">
            <a:noAutofit/>
          </a:bodyPr>
          <a:lstStyle/>
          <a:p>
            <a:pPr fontAlgn="auto">
              <a:spcBef>
                <a:spcPts val="0"/>
              </a:spcBef>
              <a:spcAft>
                <a:spcPts val="0"/>
              </a:spcAft>
              <a:buClr>
                <a:srgbClr val="000000"/>
              </a:buClr>
            </a:pPr>
            <a:r>
              <a:rPr lang="en" i="1" kern="0">
                <a:solidFill>
                  <a:srgbClr val="FFFFFF"/>
                </a:solidFill>
                <a:latin typeface="Avenir"/>
                <a:ea typeface="Avenir"/>
                <a:cs typeface="Avenir"/>
                <a:sym typeface="Avenir"/>
              </a:rPr>
              <a:t>More courses, more students, more savings! </a:t>
            </a:r>
            <a:endParaRPr sz="1400" kern="0">
              <a:solidFill>
                <a:srgbClr val="000000"/>
              </a:solidFill>
              <a:latin typeface="Avenir"/>
              <a:ea typeface="Avenir"/>
              <a:cs typeface="Avenir"/>
              <a:sym typeface="Avenir"/>
            </a:endParaRPr>
          </a:p>
          <a:p>
            <a:pPr fontAlgn="auto">
              <a:spcBef>
                <a:spcPts val="0"/>
              </a:spcBef>
              <a:spcAft>
                <a:spcPts val="0"/>
              </a:spcAft>
              <a:buClr>
                <a:srgbClr val="000000"/>
              </a:buClr>
            </a:pPr>
            <a:endParaRPr sz="1400" kern="0">
              <a:solidFill>
                <a:srgbClr val="000000"/>
              </a:solidFill>
              <a:latin typeface="Arial"/>
              <a:ea typeface="Arial"/>
              <a:cs typeface="Arial"/>
              <a:sym typeface="Arial"/>
            </a:endParaRPr>
          </a:p>
        </p:txBody>
      </p:sp>
      <p:sp>
        <p:nvSpPr>
          <p:cNvPr id="267" name="Shape 267"/>
          <p:cNvSpPr txBox="1"/>
          <p:nvPr/>
        </p:nvSpPr>
        <p:spPr>
          <a:xfrm>
            <a:off x="259800" y="5520050"/>
            <a:ext cx="8624400" cy="437100"/>
          </a:xfrm>
          <a:prstGeom prst="rect">
            <a:avLst/>
          </a:prstGeom>
          <a:noFill/>
          <a:ln>
            <a:noFill/>
          </a:ln>
        </p:spPr>
        <p:txBody>
          <a:bodyPr spcFirstLastPara="1" wrap="square" lIns="91425" tIns="91425" rIns="91425" bIns="91425" anchor="ctr" anchorCtr="0">
            <a:noAutofit/>
          </a:bodyPr>
          <a:lstStyle/>
          <a:p>
            <a:pPr fontAlgn="auto">
              <a:lnSpc>
                <a:spcPct val="115000"/>
              </a:lnSpc>
              <a:spcBef>
                <a:spcPts val="0"/>
              </a:spcBef>
              <a:spcAft>
                <a:spcPts val="0"/>
              </a:spcAft>
              <a:buClr>
                <a:srgbClr val="000000"/>
              </a:buClr>
            </a:pPr>
            <a:r>
              <a:rPr lang="en" sz="900" b="1" kern="0">
                <a:solidFill>
                  <a:srgbClr val="000000"/>
                </a:solidFill>
                <a:latin typeface="Arial"/>
                <a:cs typeface="Arial"/>
                <a:sym typeface="Arial"/>
              </a:rPr>
              <a:t>The GPSTEM project is funded by a $20,000,000 grant awarded by the U.S. Department of Labor’s Employment and Training Administration, Grant # TC-26450-14-60-A-25. This product was created by the grantee and does not necessarily reflect the official position of the U.S. Department of Labor.</a:t>
            </a:r>
            <a:endParaRPr sz="900" kern="0">
              <a:solidFill>
                <a:srgbClr val="000000"/>
              </a:solidFill>
              <a:latin typeface="Arial"/>
              <a:cs typeface="Arial"/>
              <a:sym typeface="Arial"/>
            </a:endParaRPr>
          </a:p>
          <a:p>
            <a:pPr fontAlgn="auto">
              <a:spcBef>
                <a:spcPts val="0"/>
              </a:spcBef>
              <a:spcAft>
                <a:spcPts val="0"/>
              </a:spcAft>
              <a:buClr>
                <a:srgbClr val="000000"/>
              </a:buClr>
            </a:pPr>
            <a:endParaRPr sz="900" i="1" kern="0">
              <a:solidFill>
                <a:srgbClr val="000000"/>
              </a:solidFill>
              <a:latin typeface="Arial"/>
              <a:cs typeface="Arial"/>
              <a:sym typeface="Arial"/>
            </a:endParaRPr>
          </a:p>
        </p:txBody>
      </p:sp>
      <p:pic>
        <p:nvPicPr>
          <p:cNvPr id="268" name="Shape 268" descr="GPSTEM logo.jpg"/>
          <p:cNvPicPr preferRelativeResize="0"/>
          <p:nvPr/>
        </p:nvPicPr>
        <p:blipFill rotWithShape="1">
          <a:blip r:embed="rId4" cstate="print">
            <a:alphaModFix/>
          </a:blip>
          <a:srcRect/>
          <a:stretch/>
        </p:blipFill>
        <p:spPr>
          <a:xfrm>
            <a:off x="8001000" y="970271"/>
            <a:ext cx="1127400" cy="612000"/>
          </a:xfrm>
          <a:prstGeom prst="rect">
            <a:avLst/>
          </a:prstGeom>
          <a:noFill/>
          <a:ln>
            <a:noFill/>
          </a:ln>
        </p:spPr>
      </p:pic>
      <p:sp>
        <p:nvSpPr>
          <p:cNvPr id="269" name="Shape 269"/>
          <p:cNvSpPr txBox="1">
            <a:spLocks noGrp="1"/>
          </p:cNvSpPr>
          <p:nvPr>
            <p:ph type="title"/>
          </p:nvPr>
        </p:nvSpPr>
        <p:spPr>
          <a:xfrm>
            <a:off x="121141" y="914400"/>
            <a:ext cx="7210500" cy="810600"/>
          </a:xfrm>
          <a:prstGeom prst="rect">
            <a:avLst/>
          </a:prstGeom>
          <a:noFill/>
          <a:ln>
            <a:noFill/>
          </a:ln>
        </p:spPr>
        <p:txBody>
          <a:bodyPr spcFirstLastPara="1" wrap="square" lIns="91425" tIns="45700" rIns="91425" bIns="45700" anchor="ctr" anchorCtr="0">
            <a:noAutofit/>
          </a:bodyPr>
          <a:lstStyle/>
          <a:p>
            <a:pPr algn="ctr"/>
            <a:r>
              <a:rPr lang="en" sz="3300" dirty="0">
                <a:latin typeface="Avenir"/>
                <a:ea typeface="Avenir"/>
                <a:cs typeface="Avenir"/>
                <a:sym typeface="Avenir"/>
              </a:rPr>
              <a:t>From Grassroots to Statewide</a:t>
            </a:r>
            <a:endParaRPr sz="3300" dirty="0">
              <a:latin typeface="Avenir"/>
              <a:ea typeface="Avenir"/>
              <a:cs typeface="Avenir"/>
              <a:sym typeface="Aveni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97341" y="838200"/>
            <a:ext cx="7836300" cy="987300"/>
          </a:xfrm>
          <a:prstGeom prst="rect">
            <a:avLst/>
          </a:prstGeom>
          <a:noFill/>
          <a:ln>
            <a:noFill/>
          </a:ln>
        </p:spPr>
        <p:txBody>
          <a:bodyPr spcFirstLastPara="1" wrap="square" lIns="91425" tIns="45700" rIns="91425" bIns="45700" anchor="ctr" anchorCtr="0">
            <a:noAutofit/>
          </a:bodyPr>
          <a:lstStyle/>
          <a:p>
            <a:pPr>
              <a:buClr>
                <a:schemeClr val="dk1"/>
              </a:buClr>
            </a:pPr>
            <a:r>
              <a:rPr lang="en" sz="3300" dirty="0">
                <a:latin typeface="Avenir"/>
                <a:ea typeface="Avenir"/>
                <a:cs typeface="Avenir"/>
                <a:sym typeface="Avenir"/>
              </a:rPr>
              <a:t>MA CC Go Open Project </a:t>
            </a:r>
            <a:endParaRPr sz="3300" dirty="0">
              <a:latin typeface="Avenir"/>
              <a:ea typeface="Avenir"/>
              <a:cs typeface="Avenir"/>
              <a:sym typeface="Avenir"/>
            </a:endParaRPr>
          </a:p>
        </p:txBody>
      </p:sp>
      <p:sp>
        <p:nvSpPr>
          <p:cNvPr id="275" name="Shape 275"/>
          <p:cNvSpPr txBox="1"/>
          <p:nvPr/>
        </p:nvSpPr>
        <p:spPr>
          <a:xfrm>
            <a:off x="3006775" y="5359125"/>
            <a:ext cx="2660400" cy="692700"/>
          </a:xfrm>
          <a:prstGeom prst="rect">
            <a:avLst/>
          </a:prstGeom>
          <a:noFill/>
          <a:ln>
            <a:noFill/>
          </a:ln>
        </p:spPr>
        <p:txBody>
          <a:bodyPr spcFirstLastPara="1" wrap="square" lIns="91425" tIns="91425" rIns="91425" bIns="91425" anchor="ctr" anchorCtr="0">
            <a:noAutofit/>
          </a:bodyPr>
          <a:lstStyle/>
          <a:p>
            <a:pPr fontAlgn="auto">
              <a:spcBef>
                <a:spcPts val="0"/>
              </a:spcBef>
              <a:spcAft>
                <a:spcPts val="0"/>
              </a:spcAft>
              <a:buClr>
                <a:srgbClr val="000000"/>
              </a:buClr>
            </a:pPr>
            <a:r>
              <a:rPr lang="en" sz="1400" u="sng" kern="0">
                <a:solidFill>
                  <a:srgbClr val="4BF7ED"/>
                </a:solidFill>
                <a:latin typeface="Arial"/>
                <a:cs typeface="Arial"/>
                <a:sym typeface="Arial"/>
                <a:hlinkClick r:id="rId3"/>
              </a:rPr>
              <a:t>https://youtu.be/Sj-zPjkYp20</a:t>
            </a:r>
            <a:endParaRPr sz="1400" kern="0">
              <a:solidFill>
                <a:srgbClr val="000000"/>
              </a:solidFill>
              <a:latin typeface="Arial"/>
              <a:cs typeface="Arial"/>
              <a:sym typeface="Arial"/>
            </a:endParaRPr>
          </a:p>
        </p:txBody>
      </p:sp>
      <p:pic>
        <p:nvPicPr>
          <p:cNvPr id="276" name="Shape 276"/>
          <p:cNvPicPr preferRelativeResize="0"/>
          <p:nvPr/>
        </p:nvPicPr>
        <p:blipFill rotWithShape="1">
          <a:blip r:embed="rId4" cstate="print">
            <a:alphaModFix/>
          </a:blip>
          <a:srcRect l="7201" t="24774" r="39136" b="22491"/>
          <a:stretch/>
        </p:blipFill>
        <p:spPr>
          <a:xfrm>
            <a:off x="2303825" y="2648025"/>
            <a:ext cx="4433152" cy="2449300"/>
          </a:xfrm>
          <a:prstGeom prst="rect">
            <a:avLst/>
          </a:prstGeom>
          <a:noFill/>
          <a:ln>
            <a:noFill/>
          </a:ln>
          <a:effectLst>
            <a:outerShdw blurRad="28575"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97341" y="838200"/>
            <a:ext cx="7836300" cy="987300"/>
          </a:xfrm>
          <a:prstGeom prst="rect">
            <a:avLst/>
          </a:prstGeom>
          <a:noFill/>
          <a:ln>
            <a:noFill/>
          </a:ln>
        </p:spPr>
        <p:txBody>
          <a:bodyPr spcFirstLastPara="1" wrap="square" lIns="91425" tIns="45700" rIns="91425" bIns="45700" anchor="ctr" anchorCtr="0">
            <a:noAutofit/>
          </a:bodyPr>
          <a:lstStyle/>
          <a:p>
            <a:pPr>
              <a:buClr>
                <a:schemeClr val="dk1"/>
              </a:buClr>
            </a:pPr>
            <a:r>
              <a:rPr lang="en" sz="3300" dirty="0">
                <a:latin typeface="Avenir"/>
                <a:ea typeface="Avenir"/>
                <a:cs typeface="Avenir"/>
                <a:sym typeface="Avenir"/>
              </a:rPr>
              <a:t>Structure of Project</a:t>
            </a:r>
            <a:endParaRPr sz="3300" dirty="0">
              <a:latin typeface="Avenir"/>
              <a:ea typeface="Avenir"/>
              <a:cs typeface="Avenir"/>
              <a:sym typeface="Avenir"/>
            </a:endParaRPr>
          </a:p>
        </p:txBody>
      </p:sp>
      <p:sp>
        <p:nvSpPr>
          <p:cNvPr id="282" name="Shape 282"/>
          <p:cNvSpPr txBox="1">
            <a:spLocks noGrp="1"/>
          </p:cNvSpPr>
          <p:nvPr>
            <p:ph type="body" idx="1"/>
          </p:nvPr>
        </p:nvSpPr>
        <p:spPr>
          <a:xfrm>
            <a:off x="92775" y="2414450"/>
            <a:ext cx="5991900" cy="3837900"/>
          </a:xfrm>
          <a:prstGeom prst="rect">
            <a:avLst/>
          </a:prstGeom>
          <a:noFill/>
          <a:ln>
            <a:noFill/>
          </a:ln>
        </p:spPr>
        <p:txBody>
          <a:bodyPr spcFirstLastPara="1" wrap="square" lIns="91425" tIns="45700" rIns="91425" bIns="45700" anchor="t" anchorCtr="0">
            <a:noAutofit/>
          </a:bodyPr>
          <a:lstStyle/>
          <a:p>
            <a:pPr marL="514350" indent="-488950">
              <a:lnSpc>
                <a:spcPct val="100000"/>
              </a:lnSpc>
              <a:spcBef>
                <a:spcPts val="0"/>
              </a:spcBef>
              <a:buClr>
                <a:srgbClr val="FFFFFF"/>
              </a:buClr>
              <a:buSzPts val="2400"/>
              <a:buFont typeface="Avenir"/>
              <a:buAutoNum type="arabicPeriod"/>
            </a:pPr>
            <a:r>
              <a:rPr lang="en" sz="2400" dirty="0">
                <a:solidFill>
                  <a:srgbClr val="FFFFFF"/>
                </a:solidFill>
                <a:latin typeface="Avenir"/>
                <a:ea typeface="Avenir"/>
                <a:cs typeface="Avenir"/>
                <a:sym typeface="Avenir"/>
              </a:rPr>
              <a:t>Mass Community College </a:t>
            </a:r>
            <a:br>
              <a:rPr lang="en" sz="2400" dirty="0">
                <a:solidFill>
                  <a:srgbClr val="FFFFFF"/>
                </a:solidFill>
                <a:latin typeface="Avenir"/>
                <a:ea typeface="Avenir"/>
                <a:cs typeface="Avenir"/>
                <a:sym typeface="Avenir"/>
              </a:rPr>
            </a:br>
            <a:r>
              <a:rPr lang="en" sz="2400" dirty="0">
                <a:solidFill>
                  <a:srgbClr val="FFFFFF"/>
                </a:solidFill>
                <a:latin typeface="Avenir"/>
                <a:ea typeface="Avenir"/>
                <a:cs typeface="Avenir"/>
                <a:sym typeface="Avenir"/>
              </a:rPr>
              <a:t>Open Education Council</a:t>
            </a:r>
            <a:endParaRPr sz="2400" dirty="0">
              <a:solidFill>
                <a:srgbClr val="FFFFFF"/>
              </a:solidFill>
              <a:latin typeface="Avenir"/>
              <a:ea typeface="Avenir"/>
              <a:cs typeface="Avenir"/>
              <a:sym typeface="Avenir"/>
            </a:endParaRPr>
          </a:p>
          <a:p>
            <a:pPr marL="514350" indent="-488950">
              <a:lnSpc>
                <a:spcPct val="100000"/>
              </a:lnSpc>
              <a:spcBef>
                <a:spcPts val="1800"/>
              </a:spcBef>
              <a:buClr>
                <a:srgbClr val="FFFFFF"/>
              </a:buClr>
              <a:buSzPts val="2400"/>
              <a:buFont typeface="Avenir"/>
              <a:buAutoNum type="arabicPeriod"/>
            </a:pPr>
            <a:r>
              <a:rPr lang="en" sz="2400" dirty="0">
                <a:solidFill>
                  <a:srgbClr val="FFFFFF"/>
                </a:solidFill>
                <a:latin typeface="Avenir"/>
                <a:ea typeface="Avenir"/>
                <a:cs typeface="Avenir"/>
                <a:sym typeface="Avenir"/>
              </a:rPr>
              <a:t>Offer statewide and regional trainings </a:t>
            </a:r>
            <a:endParaRPr sz="2400" dirty="0">
              <a:solidFill>
                <a:srgbClr val="FFFFFF"/>
              </a:solidFill>
              <a:latin typeface="Avenir"/>
              <a:ea typeface="Avenir"/>
              <a:cs typeface="Avenir"/>
              <a:sym typeface="Avenir"/>
            </a:endParaRPr>
          </a:p>
          <a:p>
            <a:pPr marL="514350" indent="-488950">
              <a:lnSpc>
                <a:spcPct val="100000"/>
              </a:lnSpc>
              <a:spcBef>
                <a:spcPts val="1800"/>
              </a:spcBef>
              <a:buClr>
                <a:srgbClr val="FFFFFF"/>
              </a:buClr>
              <a:buSzPts val="2400"/>
              <a:buFont typeface="Avenir"/>
              <a:buAutoNum type="arabicPeriod"/>
            </a:pPr>
            <a:r>
              <a:rPr lang="en" sz="2400" dirty="0">
                <a:solidFill>
                  <a:srgbClr val="FFFFFF"/>
                </a:solidFill>
                <a:latin typeface="Avenir"/>
                <a:ea typeface="Avenir"/>
                <a:cs typeface="Avenir"/>
                <a:sym typeface="Avenir"/>
              </a:rPr>
              <a:t>Select OER repository to support </a:t>
            </a:r>
            <a:br>
              <a:rPr lang="en" sz="2400" dirty="0">
                <a:solidFill>
                  <a:srgbClr val="FFFFFF"/>
                </a:solidFill>
                <a:latin typeface="Avenir"/>
                <a:ea typeface="Avenir"/>
                <a:cs typeface="Avenir"/>
                <a:sym typeface="Avenir"/>
              </a:rPr>
            </a:br>
            <a:r>
              <a:rPr lang="en" sz="2400" dirty="0">
                <a:solidFill>
                  <a:srgbClr val="FFFFFF"/>
                </a:solidFill>
                <a:latin typeface="Avenir"/>
                <a:ea typeface="Avenir"/>
                <a:cs typeface="Avenir"/>
                <a:sym typeface="Avenir"/>
              </a:rPr>
              <a:t>MA faculty</a:t>
            </a:r>
            <a:endParaRPr sz="2400" dirty="0">
              <a:solidFill>
                <a:srgbClr val="FFFFFF"/>
              </a:solidFill>
              <a:latin typeface="Avenir"/>
              <a:ea typeface="Avenir"/>
              <a:cs typeface="Avenir"/>
              <a:sym typeface="Avenir"/>
            </a:endParaRPr>
          </a:p>
          <a:p>
            <a:pPr marL="514350" indent="-488950">
              <a:lnSpc>
                <a:spcPct val="100000"/>
              </a:lnSpc>
              <a:spcBef>
                <a:spcPts val="1800"/>
              </a:spcBef>
              <a:buClr>
                <a:srgbClr val="FFFFFF"/>
              </a:buClr>
              <a:buSzPts val="2400"/>
              <a:buFont typeface="Avenir"/>
              <a:buAutoNum type="arabicPeriod"/>
            </a:pPr>
            <a:r>
              <a:rPr lang="en" sz="2400" dirty="0">
                <a:solidFill>
                  <a:srgbClr val="FFFFFF"/>
                </a:solidFill>
                <a:latin typeface="Avenir"/>
                <a:ea typeface="Avenir"/>
                <a:cs typeface="Avenir"/>
                <a:sym typeface="Avenir"/>
              </a:rPr>
              <a:t>Offer Go Open grants to faculty </a:t>
            </a:r>
            <a:endParaRPr sz="2400" dirty="0">
              <a:solidFill>
                <a:srgbClr val="FFFFFF"/>
              </a:solidFill>
              <a:latin typeface="Avenir"/>
              <a:ea typeface="Avenir"/>
              <a:cs typeface="Avenir"/>
              <a:sym typeface="Avenir"/>
            </a:endParaRPr>
          </a:p>
          <a:p>
            <a:pPr marL="514350" indent="-488950">
              <a:lnSpc>
                <a:spcPct val="100000"/>
              </a:lnSpc>
              <a:spcBef>
                <a:spcPts val="1800"/>
              </a:spcBef>
              <a:buClr>
                <a:srgbClr val="FFFFFF"/>
              </a:buClr>
              <a:buSzPts val="2400"/>
              <a:buFont typeface="Avenir"/>
              <a:buAutoNum type="arabicPeriod"/>
            </a:pPr>
            <a:r>
              <a:rPr lang="en" sz="2400" dirty="0">
                <a:solidFill>
                  <a:srgbClr val="FFFFFF"/>
                </a:solidFill>
                <a:latin typeface="Avenir"/>
                <a:ea typeface="Avenir"/>
                <a:cs typeface="Avenir"/>
                <a:sym typeface="Avenir"/>
              </a:rPr>
              <a:t>Build a sustainable model </a:t>
            </a:r>
            <a:endParaRPr sz="2400" dirty="0">
              <a:solidFill>
                <a:srgbClr val="FFFFFF"/>
              </a:solidFill>
              <a:latin typeface="Avenir"/>
              <a:ea typeface="Avenir"/>
              <a:cs typeface="Avenir"/>
              <a:sym typeface="Avenir"/>
            </a:endParaRPr>
          </a:p>
        </p:txBody>
      </p:sp>
      <p:pic>
        <p:nvPicPr>
          <p:cNvPr id="283" name="Shape 283"/>
          <p:cNvPicPr preferRelativeResize="0"/>
          <p:nvPr/>
        </p:nvPicPr>
        <p:blipFill>
          <a:blip r:embed="rId3" cstate="print">
            <a:alphaModFix/>
          </a:blip>
          <a:stretch>
            <a:fillRect/>
          </a:stretch>
        </p:blipFill>
        <p:spPr>
          <a:xfrm>
            <a:off x="6084675" y="2873501"/>
            <a:ext cx="2903173" cy="2177399"/>
          </a:xfrm>
          <a:prstGeom prst="rect">
            <a:avLst/>
          </a:prstGeom>
          <a:noFill/>
          <a:ln w="28575" cap="flat" cmpd="sng">
            <a:solidFill>
              <a:srgbClr val="FFFFFF"/>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228600" y="914400"/>
            <a:ext cx="7210500" cy="810600"/>
          </a:xfrm>
          <a:prstGeom prst="rect">
            <a:avLst/>
          </a:prstGeom>
          <a:noFill/>
          <a:ln>
            <a:noFill/>
          </a:ln>
        </p:spPr>
        <p:txBody>
          <a:bodyPr spcFirstLastPara="1" wrap="square" lIns="91425" tIns="45700" rIns="91425" bIns="45700" anchor="ctr" anchorCtr="0">
            <a:noAutofit/>
          </a:bodyPr>
          <a:lstStyle/>
          <a:p>
            <a:pPr>
              <a:buClr>
                <a:schemeClr val="dk1"/>
              </a:buClr>
            </a:pPr>
            <a:r>
              <a:rPr lang="en" sz="3300" dirty="0">
                <a:latin typeface="Avenir"/>
                <a:ea typeface="Avenir"/>
                <a:cs typeface="Avenir"/>
                <a:sym typeface="Avenir"/>
              </a:rPr>
              <a:t>Benefits to Institution</a:t>
            </a:r>
            <a:endParaRPr sz="3300" dirty="0">
              <a:latin typeface="Avenir"/>
              <a:ea typeface="Avenir"/>
              <a:cs typeface="Avenir"/>
              <a:sym typeface="Avenir"/>
            </a:endParaRPr>
          </a:p>
        </p:txBody>
      </p:sp>
      <p:sp>
        <p:nvSpPr>
          <p:cNvPr id="289" name="Shape 289"/>
          <p:cNvSpPr txBox="1">
            <a:spLocks noGrp="1"/>
          </p:cNvSpPr>
          <p:nvPr>
            <p:ph type="body" idx="1"/>
          </p:nvPr>
        </p:nvSpPr>
        <p:spPr>
          <a:xfrm>
            <a:off x="152400" y="2413142"/>
            <a:ext cx="9242100" cy="3311400"/>
          </a:xfrm>
          <a:prstGeom prst="rect">
            <a:avLst/>
          </a:prstGeom>
          <a:noFill/>
          <a:ln>
            <a:noFill/>
          </a:ln>
        </p:spPr>
        <p:txBody>
          <a:bodyPr spcFirstLastPara="1" wrap="square" lIns="91425" tIns="45700" rIns="91425" bIns="45700" anchor="t" anchorCtr="0">
            <a:noAutofit/>
          </a:bodyPr>
          <a:lstStyle/>
          <a:p>
            <a:pPr indent="-381000">
              <a:lnSpc>
                <a:spcPct val="150000"/>
              </a:lnSpc>
              <a:spcBef>
                <a:spcPts val="0"/>
              </a:spcBef>
              <a:buSzPts val="2400"/>
              <a:buFont typeface="Avenir"/>
              <a:buChar char="•"/>
            </a:pPr>
            <a:r>
              <a:rPr lang="en" sz="2400" dirty="0">
                <a:latin typeface="Avenir"/>
                <a:ea typeface="Avenir"/>
                <a:cs typeface="Avenir"/>
                <a:sym typeface="Avenir"/>
              </a:rPr>
              <a:t>Increased revenue </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OER savings allows students to enroll in additional credits</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Increased retention</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Empirical data shows that OER increases retention</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Faculty satisfaction and engagement with course development</a:t>
            </a:r>
            <a:endParaRPr sz="2400" dirty="0">
              <a:latin typeface="Avenir"/>
              <a:ea typeface="Avenir"/>
              <a:cs typeface="Avenir"/>
              <a:sym typeface="Avenir"/>
            </a:endParaRPr>
          </a:p>
        </p:txBody>
      </p:sp>
      <p:pic>
        <p:nvPicPr>
          <p:cNvPr id="290" name="Shape 290"/>
          <p:cNvPicPr preferRelativeResize="0"/>
          <p:nvPr/>
        </p:nvPicPr>
        <p:blipFill>
          <a:blip r:embed="rId3" cstate="print">
            <a:alphaModFix/>
          </a:blip>
          <a:stretch>
            <a:fillRect/>
          </a:stretch>
        </p:blipFill>
        <p:spPr>
          <a:xfrm>
            <a:off x="6689676" y="1241800"/>
            <a:ext cx="2454325" cy="1447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245400" y="914400"/>
            <a:ext cx="8593800" cy="810600"/>
          </a:xfrm>
          <a:prstGeom prst="rect">
            <a:avLst/>
          </a:prstGeom>
          <a:noFill/>
          <a:ln>
            <a:noFill/>
          </a:ln>
        </p:spPr>
        <p:txBody>
          <a:bodyPr spcFirstLastPara="1" wrap="square" lIns="91425" tIns="45700" rIns="91425" bIns="45700" anchor="ctr" anchorCtr="0">
            <a:noAutofit/>
          </a:bodyPr>
          <a:lstStyle/>
          <a:p>
            <a:pPr>
              <a:buClr>
                <a:schemeClr val="dk1"/>
              </a:buClr>
            </a:pPr>
            <a:r>
              <a:rPr lang="en" sz="3300" dirty="0">
                <a:latin typeface="Avenir"/>
                <a:ea typeface="Avenir"/>
                <a:cs typeface="Avenir"/>
                <a:sym typeface="Avenir"/>
              </a:rPr>
              <a:t>Benefits to Faculty </a:t>
            </a:r>
            <a:endParaRPr sz="3000" dirty="0">
              <a:latin typeface="Avenir"/>
              <a:ea typeface="Avenir"/>
              <a:cs typeface="Avenir"/>
              <a:sym typeface="Avenir"/>
            </a:endParaRPr>
          </a:p>
        </p:txBody>
      </p:sp>
      <p:sp>
        <p:nvSpPr>
          <p:cNvPr id="296" name="Shape 296"/>
          <p:cNvSpPr txBox="1">
            <a:spLocks noGrp="1"/>
          </p:cNvSpPr>
          <p:nvPr>
            <p:ph type="body" idx="4294967295"/>
          </p:nvPr>
        </p:nvSpPr>
        <p:spPr>
          <a:xfrm>
            <a:off x="509322" y="2454920"/>
            <a:ext cx="6591600" cy="3219600"/>
          </a:xfrm>
          <a:prstGeom prst="rect">
            <a:avLst/>
          </a:prstGeom>
          <a:noFill/>
          <a:ln>
            <a:noFill/>
          </a:ln>
        </p:spPr>
        <p:txBody>
          <a:bodyPr spcFirstLastPara="1" wrap="square" lIns="91425" tIns="45700" rIns="91425" bIns="45700" anchor="t" anchorCtr="0">
            <a:noAutofit/>
          </a:bodyPr>
          <a:lstStyle/>
          <a:p>
            <a:pPr indent="-381000">
              <a:lnSpc>
                <a:spcPct val="150000"/>
              </a:lnSpc>
              <a:spcBef>
                <a:spcPts val="0"/>
              </a:spcBef>
              <a:buSzPts val="2400"/>
              <a:buFont typeface="Avenir"/>
              <a:buChar char="•"/>
            </a:pPr>
            <a:r>
              <a:rPr lang="en" sz="2400" dirty="0">
                <a:latin typeface="Avenir"/>
                <a:ea typeface="Avenir"/>
                <a:cs typeface="Avenir"/>
                <a:sym typeface="Avenir"/>
              </a:rPr>
              <a:t>Deeper reflection of course materials</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Freedom of content</a:t>
            </a:r>
            <a:endParaRPr sz="2400" dirty="0">
              <a:latin typeface="Avenir"/>
              <a:ea typeface="Avenir"/>
              <a:cs typeface="Avenir"/>
              <a:sym typeface="Avenir"/>
            </a:endParaRPr>
          </a:p>
          <a:p>
            <a:pPr lvl="1" indent="-381000">
              <a:lnSpc>
                <a:spcPct val="150000"/>
              </a:lnSpc>
              <a:spcBef>
                <a:spcPts val="0"/>
              </a:spcBef>
              <a:buSzPts val="2400"/>
              <a:buFont typeface="Avenir"/>
              <a:buChar char="•"/>
            </a:pPr>
            <a:r>
              <a:rPr lang="en" sz="2400" dirty="0">
                <a:latin typeface="Avenir"/>
                <a:ea typeface="Avenir"/>
                <a:cs typeface="Avenir"/>
                <a:sym typeface="Avenir"/>
              </a:rPr>
              <a:t>Richer content</a:t>
            </a:r>
            <a:endParaRPr sz="2400" dirty="0">
              <a:latin typeface="Avenir"/>
              <a:ea typeface="Avenir"/>
              <a:cs typeface="Avenir"/>
              <a:sym typeface="Avenir"/>
            </a:endParaRPr>
          </a:p>
          <a:p>
            <a:pPr lvl="1" indent="-381000">
              <a:lnSpc>
                <a:spcPct val="150000"/>
              </a:lnSpc>
              <a:spcBef>
                <a:spcPts val="0"/>
              </a:spcBef>
              <a:buSzPts val="2400"/>
              <a:buFont typeface="Avenir"/>
              <a:buChar char="•"/>
            </a:pPr>
            <a:r>
              <a:rPr lang="en" sz="2400" dirty="0">
                <a:latin typeface="Avenir"/>
                <a:ea typeface="Avenir"/>
                <a:cs typeface="Avenir"/>
                <a:sym typeface="Avenir"/>
              </a:rPr>
              <a:t>Current course materials</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Full course sections</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Student Access - Day 1 - Better prepared</a:t>
            </a:r>
            <a:endParaRPr sz="2400" dirty="0">
              <a:latin typeface="Avenir"/>
              <a:ea typeface="Avenir"/>
              <a:cs typeface="Avenir"/>
              <a:sym typeface="Avenir"/>
            </a:endParaRPr>
          </a:p>
          <a:p>
            <a:pPr marL="0" indent="0">
              <a:lnSpc>
                <a:spcPct val="100000"/>
              </a:lnSpc>
              <a:spcBef>
                <a:spcPts val="0"/>
              </a:spcBef>
              <a:buNone/>
            </a:pPr>
            <a:endParaRPr sz="2400" dirty="0">
              <a:latin typeface="Avenir"/>
              <a:ea typeface="Avenir"/>
              <a:cs typeface="Avenir"/>
              <a:sym typeface="Avenir"/>
            </a:endParaRPr>
          </a:p>
          <a:p>
            <a:pPr marL="0" indent="0">
              <a:lnSpc>
                <a:spcPct val="100000"/>
              </a:lnSpc>
              <a:spcBef>
                <a:spcPts val="0"/>
              </a:spcBef>
              <a:buNone/>
            </a:pPr>
            <a:endParaRPr sz="2400" dirty="0">
              <a:latin typeface="Avenir"/>
              <a:ea typeface="Avenir"/>
              <a:cs typeface="Avenir"/>
              <a:sym typeface="Avenir"/>
            </a:endParaRPr>
          </a:p>
          <a:p>
            <a:pPr marL="171450" indent="-57150">
              <a:lnSpc>
                <a:spcPct val="100000"/>
              </a:lnSpc>
              <a:spcBef>
                <a:spcPts val="0"/>
              </a:spcBef>
              <a:buNone/>
            </a:pPr>
            <a:endParaRPr dirty="0">
              <a:latin typeface="Avenir"/>
              <a:ea typeface="Avenir"/>
              <a:cs typeface="Avenir"/>
              <a:sym typeface="Avenir"/>
            </a:endParaRPr>
          </a:p>
          <a:p>
            <a:pPr marL="114300" indent="0">
              <a:lnSpc>
                <a:spcPct val="100000"/>
              </a:lnSpc>
              <a:spcBef>
                <a:spcPts val="0"/>
              </a:spcBef>
              <a:buNone/>
            </a:pPr>
            <a:endParaRPr dirty="0">
              <a:latin typeface="Avenir"/>
              <a:ea typeface="Avenir"/>
              <a:cs typeface="Avenir"/>
              <a:sym typeface="Avenir"/>
            </a:endParaRPr>
          </a:p>
        </p:txBody>
      </p:sp>
      <p:pic>
        <p:nvPicPr>
          <p:cNvPr id="297" name="Shape 297"/>
          <p:cNvPicPr preferRelativeResize="0"/>
          <p:nvPr/>
        </p:nvPicPr>
        <p:blipFill>
          <a:blip r:embed="rId3" cstate="print">
            <a:alphaModFix/>
          </a:blip>
          <a:stretch>
            <a:fillRect/>
          </a:stretch>
        </p:blipFill>
        <p:spPr>
          <a:xfrm>
            <a:off x="5532120" y="3249930"/>
            <a:ext cx="3137604" cy="1945320"/>
          </a:xfrm>
          <a:prstGeom prst="rect">
            <a:avLst/>
          </a:prstGeom>
          <a:noFill/>
          <a:ln w="38100" cap="flat" cmpd="sng">
            <a:solidFill>
              <a:srgbClr val="00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228600" y="914400"/>
            <a:ext cx="7210500" cy="810600"/>
          </a:xfrm>
          <a:prstGeom prst="rect">
            <a:avLst/>
          </a:prstGeom>
          <a:noFill/>
          <a:ln>
            <a:noFill/>
          </a:ln>
        </p:spPr>
        <p:txBody>
          <a:bodyPr spcFirstLastPara="1" wrap="square" lIns="91425" tIns="45700" rIns="91425" bIns="45700" anchor="ctr" anchorCtr="0">
            <a:noAutofit/>
          </a:bodyPr>
          <a:lstStyle/>
          <a:p>
            <a:pPr>
              <a:buClr>
                <a:schemeClr val="dk1"/>
              </a:buClr>
            </a:pPr>
            <a:r>
              <a:rPr lang="en" sz="3300" dirty="0">
                <a:latin typeface="Avenir"/>
                <a:ea typeface="Avenir"/>
                <a:cs typeface="Avenir"/>
                <a:sym typeface="Avenir"/>
              </a:rPr>
              <a:t>Benefits to ALL Students</a:t>
            </a:r>
            <a:endParaRPr sz="3300" dirty="0">
              <a:latin typeface="Avenir"/>
              <a:ea typeface="Avenir"/>
              <a:cs typeface="Avenir"/>
              <a:sym typeface="Avenir"/>
            </a:endParaRPr>
          </a:p>
        </p:txBody>
      </p:sp>
      <p:sp>
        <p:nvSpPr>
          <p:cNvPr id="303" name="Shape 303"/>
          <p:cNvSpPr txBox="1">
            <a:spLocks noGrp="1"/>
          </p:cNvSpPr>
          <p:nvPr>
            <p:ph type="body" idx="1"/>
          </p:nvPr>
        </p:nvSpPr>
        <p:spPr>
          <a:xfrm>
            <a:off x="120600" y="2665875"/>
            <a:ext cx="8503800" cy="3195900"/>
          </a:xfrm>
          <a:prstGeom prst="rect">
            <a:avLst/>
          </a:prstGeom>
          <a:noFill/>
          <a:ln>
            <a:noFill/>
          </a:ln>
        </p:spPr>
        <p:txBody>
          <a:bodyPr spcFirstLastPara="1" wrap="square" lIns="91425" tIns="45700" rIns="91425" bIns="45700" anchor="t" anchorCtr="0">
            <a:noAutofit/>
          </a:bodyPr>
          <a:lstStyle/>
          <a:p>
            <a:pPr indent="-381000">
              <a:lnSpc>
                <a:spcPct val="150000"/>
              </a:lnSpc>
              <a:spcBef>
                <a:spcPts val="0"/>
              </a:spcBef>
              <a:buSzPts val="2400"/>
              <a:buFont typeface="Avenir"/>
              <a:buChar char="•"/>
            </a:pPr>
            <a:r>
              <a:rPr lang="en" sz="2400">
                <a:latin typeface="Avenir"/>
                <a:ea typeface="Avenir"/>
                <a:cs typeface="Avenir"/>
                <a:sym typeface="Avenir"/>
              </a:rPr>
              <a:t>Cost Savings</a:t>
            </a:r>
            <a:endParaRPr sz="2400">
              <a:latin typeface="Avenir"/>
              <a:ea typeface="Avenir"/>
              <a:cs typeface="Avenir"/>
              <a:sym typeface="Avenir"/>
            </a:endParaRPr>
          </a:p>
          <a:p>
            <a:pPr indent="-381000">
              <a:lnSpc>
                <a:spcPct val="150000"/>
              </a:lnSpc>
              <a:spcBef>
                <a:spcPts val="0"/>
              </a:spcBef>
              <a:buSzPts val="2400"/>
              <a:buFont typeface="Avenir"/>
              <a:buChar char="•"/>
            </a:pPr>
            <a:r>
              <a:rPr lang="en" sz="2400">
                <a:latin typeface="Avenir"/>
                <a:ea typeface="Avenir"/>
                <a:cs typeface="Avenir"/>
                <a:sym typeface="Avenir"/>
              </a:rPr>
              <a:t>Streamlined pathway to graduation</a:t>
            </a:r>
            <a:endParaRPr sz="2400">
              <a:latin typeface="Avenir"/>
              <a:ea typeface="Avenir"/>
              <a:cs typeface="Avenir"/>
              <a:sym typeface="Avenir"/>
            </a:endParaRPr>
          </a:p>
          <a:p>
            <a:pPr indent="-381000">
              <a:lnSpc>
                <a:spcPct val="150000"/>
              </a:lnSpc>
              <a:spcBef>
                <a:spcPts val="0"/>
              </a:spcBef>
              <a:buSzPts val="2400"/>
              <a:buFont typeface="Avenir"/>
              <a:buChar char="•"/>
            </a:pPr>
            <a:r>
              <a:rPr lang="en" sz="2400">
                <a:latin typeface="Avenir"/>
                <a:ea typeface="Avenir"/>
                <a:cs typeface="Avenir"/>
                <a:sym typeface="Avenir"/>
              </a:rPr>
              <a:t>Day-1 Access to course materials</a:t>
            </a:r>
            <a:endParaRPr sz="2400">
              <a:latin typeface="Avenir"/>
              <a:ea typeface="Avenir"/>
              <a:cs typeface="Avenir"/>
              <a:sym typeface="Avenir"/>
            </a:endParaRPr>
          </a:p>
          <a:p>
            <a:pPr indent="-381000">
              <a:lnSpc>
                <a:spcPct val="150000"/>
              </a:lnSpc>
              <a:spcBef>
                <a:spcPts val="0"/>
              </a:spcBef>
              <a:buSzPts val="2400"/>
              <a:buFont typeface="Avenir"/>
              <a:buChar char="•"/>
            </a:pPr>
            <a:r>
              <a:rPr lang="en" sz="2400">
                <a:latin typeface="Avenir"/>
                <a:ea typeface="Avenir"/>
                <a:cs typeface="Avenir"/>
                <a:sym typeface="Avenir"/>
              </a:rPr>
              <a:t>Post-course Access</a:t>
            </a:r>
            <a:endParaRPr sz="2400">
              <a:latin typeface="Avenir"/>
              <a:ea typeface="Avenir"/>
              <a:cs typeface="Avenir"/>
              <a:sym typeface="Avenir"/>
            </a:endParaRPr>
          </a:p>
          <a:p>
            <a:pPr marL="114300" indent="0">
              <a:spcBef>
                <a:spcPts val="0"/>
              </a:spcBef>
              <a:buNone/>
            </a:pPr>
            <a:endParaRPr/>
          </a:p>
          <a:p>
            <a:pPr marL="114300" indent="0">
              <a:spcBef>
                <a:spcPts val="0"/>
              </a:spcBef>
              <a:buNone/>
            </a:pPr>
            <a:endParaRPr/>
          </a:p>
          <a:p>
            <a:pPr marL="114300" indent="0">
              <a:spcBef>
                <a:spcPts val="0"/>
              </a:spcBef>
              <a:buNone/>
            </a:pPr>
            <a:endParaRPr/>
          </a:p>
        </p:txBody>
      </p:sp>
      <p:pic>
        <p:nvPicPr>
          <p:cNvPr id="304" name="Shape 304"/>
          <p:cNvPicPr preferRelativeResize="0"/>
          <p:nvPr/>
        </p:nvPicPr>
        <p:blipFill>
          <a:blip r:embed="rId3" cstate="print">
            <a:alphaModFix/>
          </a:blip>
          <a:stretch>
            <a:fillRect/>
          </a:stretch>
        </p:blipFill>
        <p:spPr>
          <a:xfrm>
            <a:off x="5792622" y="2528399"/>
            <a:ext cx="3067379" cy="3195900"/>
          </a:xfrm>
          <a:prstGeom prst="rect">
            <a:avLst/>
          </a:prstGeom>
          <a:noFill/>
          <a:ln w="38100" cap="flat" cmpd="sng">
            <a:solidFill>
              <a:srgbClr val="00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04800" y="914400"/>
            <a:ext cx="7210500" cy="810600"/>
          </a:xfrm>
          <a:prstGeom prst="rect">
            <a:avLst/>
          </a:prstGeom>
          <a:noFill/>
          <a:ln>
            <a:noFill/>
          </a:ln>
        </p:spPr>
        <p:txBody>
          <a:bodyPr spcFirstLastPara="1" wrap="square" lIns="91425" tIns="45700" rIns="91425" bIns="45700" anchor="ctr" anchorCtr="0">
            <a:noAutofit/>
          </a:bodyPr>
          <a:lstStyle/>
          <a:p>
            <a:pPr>
              <a:buClr>
                <a:schemeClr val="dk1"/>
              </a:buClr>
            </a:pPr>
            <a:r>
              <a:rPr lang="en" sz="3300" dirty="0">
                <a:latin typeface="Avenir"/>
                <a:ea typeface="Avenir"/>
                <a:cs typeface="Avenir"/>
                <a:sym typeface="Avenir"/>
              </a:rPr>
              <a:t>Lessons Learned/Challenges</a:t>
            </a:r>
            <a:endParaRPr sz="3300" dirty="0">
              <a:latin typeface="Avenir"/>
              <a:ea typeface="Avenir"/>
              <a:cs typeface="Avenir"/>
              <a:sym typeface="Avenir"/>
            </a:endParaRPr>
          </a:p>
        </p:txBody>
      </p:sp>
      <p:sp>
        <p:nvSpPr>
          <p:cNvPr id="310" name="Shape 310"/>
          <p:cNvSpPr txBox="1">
            <a:spLocks noGrp="1"/>
          </p:cNvSpPr>
          <p:nvPr>
            <p:ph type="body" idx="1"/>
          </p:nvPr>
        </p:nvSpPr>
        <p:spPr>
          <a:xfrm>
            <a:off x="0" y="2453975"/>
            <a:ext cx="9144000" cy="3652800"/>
          </a:xfrm>
          <a:prstGeom prst="rect">
            <a:avLst/>
          </a:prstGeom>
          <a:noFill/>
          <a:ln>
            <a:noFill/>
          </a:ln>
        </p:spPr>
        <p:txBody>
          <a:bodyPr spcFirstLastPara="1" wrap="square" lIns="91425" tIns="45700" rIns="91425" bIns="45700" anchor="t" anchorCtr="0">
            <a:noAutofit/>
          </a:bodyPr>
          <a:lstStyle/>
          <a:p>
            <a:pPr indent="-381000">
              <a:lnSpc>
                <a:spcPct val="115000"/>
              </a:lnSpc>
              <a:spcBef>
                <a:spcPts val="0"/>
              </a:spcBef>
              <a:buSzPts val="2400"/>
              <a:buFont typeface="Avenir"/>
              <a:buChar char="•"/>
            </a:pPr>
            <a:r>
              <a:rPr lang="en" sz="2400" dirty="0">
                <a:latin typeface="Avenir"/>
                <a:ea typeface="Avenir"/>
                <a:cs typeface="Avenir"/>
                <a:sym typeface="Avenir"/>
              </a:rPr>
              <a:t>MCC network - 15 campuses </a:t>
            </a:r>
            <a:endParaRPr sz="2400" dirty="0">
              <a:latin typeface="Avenir"/>
              <a:ea typeface="Avenir"/>
              <a:cs typeface="Avenir"/>
              <a:sym typeface="Avenir"/>
            </a:endParaRPr>
          </a:p>
          <a:p>
            <a:pPr lvl="1" indent="-381000">
              <a:lnSpc>
                <a:spcPct val="115000"/>
              </a:lnSpc>
              <a:spcBef>
                <a:spcPts val="0"/>
              </a:spcBef>
              <a:buSzPts val="2400"/>
              <a:buFont typeface="Avenir"/>
              <a:buChar char="•"/>
            </a:pPr>
            <a:r>
              <a:rPr lang="en" sz="2400" dirty="0">
                <a:latin typeface="Avenir"/>
                <a:ea typeface="Avenir"/>
                <a:cs typeface="Avenir"/>
                <a:sym typeface="Avenir"/>
              </a:rPr>
              <a:t>Lacking in common course titles and programs</a:t>
            </a:r>
            <a:endParaRPr sz="2400" dirty="0">
              <a:latin typeface="Avenir"/>
              <a:ea typeface="Avenir"/>
              <a:cs typeface="Avenir"/>
              <a:sym typeface="Avenir"/>
            </a:endParaRPr>
          </a:p>
          <a:p>
            <a:pPr lvl="1" indent="-381000">
              <a:lnSpc>
                <a:spcPct val="115000"/>
              </a:lnSpc>
              <a:spcBef>
                <a:spcPts val="0"/>
              </a:spcBef>
              <a:buSzPts val="2400"/>
              <a:buFont typeface="Avenir"/>
              <a:buChar char="•"/>
            </a:pPr>
            <a:r>
              <a:rPr lang="en" sz="2400" dirty="0">
                <a:latin typeface="Avenir"/>
                <a:ea typeface="Avenir"/>
                <a:cs typeface="Avenir"/>
                <a:sym typeface="Avenir"/>
              </a:rPr>
              <a:t>Varying levels of knowledge and experience with OER</a:t>
            </a:r>
            <a:endParaRPr sz="2400" dirty="0">
              <a:latin typeface="Avenir"/>
              <a:ea typeface="Avenir"/>
              <a:cs typeface="Avenir"/>
              <a:sym typeface="Avenir"/>
            </a:endParaRPr>
          </a:p>
          <a:p>
            <a:pPr indent="-381000">
              <a:lnSpc>
                <a:spcPct val="115000"/>
              </a:lnSpc>
              <a:spcBef>
                <a:spcPts val="0"/>
              </a:spcBef>
              <a:buSzPts val="2400"/>
              <a:buFont typeface="Avenir"/>
              <a:buChar char="•"/>
            </a:pPr>
            <a:r>
              <a:rPr lang="en" sz="2400" dirty="0">
                <a:latin typeface="Avenir"/>
                <a:ea typeface="Avenir"/>
                <a:cs typeface="Avenir"/>
                <a:sym typeface="Avenir"/>
              </a:rPr>
              <a:t>Have a more open and flexible timeline </a:t>
            </a:r>
            <a:endParaRPr sz="2400" dirty="0">
              <a:latin typeface="Avenir"/>
              <a:ea typeface="Avenir"/>
              <a:cs typeface="Avenir"/>
              <a:sym typeface="Avenir"/>
            </a:endParaRPr>
          </a:p>
          <a:p>
            <a:pPr indent="-381000">
              <a:lnSpc>
                <a:spcPct val="115000"/>
              </a:lnSpc>
              <a:spcBef>
                <a:spcPts val="0"/>
              </a:spcBef>
              <a:buSzPts val="2400"/>
              <a:buFont typeface="Avenir"/>
              <a:buChar char="•"/>
            </a:pPr>
            <a:r>
              <a:rPr lang="en" sz="2400" dirty="0">
                <a:latin typeface="Avenir"/>
                <a:ea typeface="Avenir"/>
                <a:cs typeface="Avenir"/>
                <a:sym typeface="Avenir"/>
              </a:rPr>
              <a:t>Fluid process - pilot - innovative </a:t>
            </a:r>
            <a:endParaRPr sz="2400" dirty="0">
              <a:latin typeface="Avenir"/>
              <a:ea typeface="Avenir"/>
              <a:cs typeface="Avenir"/>
              <a:sym typeface="Avenir"/>
            </a:endParaRPr>
          </a:p>
          <a:p>
            <a:pPr indent="-381000">
              <a:lnSpc>
                <a:spcPct val="115000"/>
              </a:lnSpc>
              <a:spcBef>
                <a:spcPts val="0"/>
              </a:spcBef>
              <a:buSzPts val="2400"/>
              <a:buFont typeface="Avenir"/>
              <a:buChar char="•"/>
            </a:pPr>
            <a:r>
              <a:rPr lang="en" sz="2400" dirty="0">
                <a:latin typeface="Avenir"/>
                <a:ea typeface="Avenir"/>
                <a:cs typeface="Avenir"/>
                <a:sym typeface="Avenir"/>
              </a:rPr>
              <a:t>Adaptable - embrace the unique philosophies and campus cultures</a:t>
            </a:r>
            <a:endParaRPr sz="2400" dirty="0">
              <a:latin typeface="Avenir"/>
              <a:ea typeface="Avenir"/>
              <a:cs typeface="Avenir"/>
              <a:sym typeface="Avenir"/>
            </a:endParaRPr>
          </a:p>
          <a:p>
            <a:pPr marL="0" indent="0">
              <a:lnSpc>
                <a:spcPct val="100000"/>
              </a:lnSpc>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06947" y="914400"/>
            <a:ext cx="7942642" cy="810704"/>
          </a:xfrm>
          <a:prstGeom prst="rect">
            <a:avLst/>
          </a:prstGeom>
          <a:noFill/>
          <a:ln>
            <a:noFill/>
          </a:ln>
        </p:spPr>
        <p:txBody>
          <a:bodyPr spcFirstLastPara="1" wrap="square" lIns="91425" tIns="45700" rIns="91425" bIns="45700" anchor="ctr" anchorCtr="0">
            <a:noAutofit/>
          </a:bodyPr>
          <a:lstStyle/>
          <a:p>
            <a:pPr>
              <a:buClr>
                <a:schemeClr val="dk1"/>
              </a:buClr>
            </a:pPr>
            <a:r>
              <a:rPr lang="en" sz="3300" dirty="0">
                <a:latin typeface="Avenir"/>
                <a:ea typeface="Avenir"/>
                <a:cs typeface="Avenir"/>
                <a:sym typeface="Avenir"/>
              </a:rPr>
              <a:t>Small Investment = Big Results</a:t>
            </a:r>
            <a:endParaRPr sz="3300" dirty="0">
              <a:latin typeface="Avenir"/>
              <a:ea typeface="Avenir"/>
              <a:cs typeface="Avenir"/>
              <a:sym typeface="Avenir"/>
            </a:endParaRPr>
          </a:p>
        </p:txBody>
      </p:sp>
      <p:pic>
        <p:nvPicPr>
          <p:cNvPr id="316" name="Shape 316"/>
          <p:cNvPicPr preferRelativeResize="0"/>
          <p:nvPr/>
        </p:nvPicPr>
        <p:blipFill>
          <a:blip r:embed="rId3" cstate="print">
            <a:alphaModFix/>
          </a:blip>
          <a:stretch>
            <a:fillRect/>
          </a:stretch>
        </p:blipFill>
        <p:spPr>
          <a:xfrm>
            <a:off x="685800" y="2457575"/>
            <a:ext cx="6561357" cy="3813950"/>
          </a:xfrm>
          <a:prstGeom prst="rect">
            <a:avLst/>
          </a:prstGeom>
          <a:noFill/>
          <a:ln>
            <a:noFill/>
          </a:ln>
        </p:spPr>
      </p:pic>
      <p:sp>
        <p:nvSpPr>
          <p:cNvPr id="317" name="Shape 317"/>
          <p:cNvSpPr txBox="1"/>
          <p:nvPr/>
        </p:nvSpPr>
        <p:spPr>
          <a:xfrm>
            <a:off x="5075274" y="5017500"/>
            <a:ext cx="3615300" cy="1307100"/>
          </a:xfrm>
          <a:prstGeom prst="rect">
            <a:avLst/>
          </a:prstGeom>
          <a:noFill/>
          <a:ln>
            <a:noFill/>
          </a:ln>
        </p:spPr>
        <p:txBody>
          <a:bodyPr spcFirstLastPara="1" wrap="square" lIns="91425" tIns="91425" rIns="91425" bIns="91425" anchor="t" anchorCtr="0">
            <a:noAutofit/>
          </a:bodyPr>
          <a:lstStyle/>
          <a:p>
            <a:pPr fontAlgn="auto">
              <a:spcBef>
                <a:spcPts val="0"/>
              </a:spcBef>
              <a:spcAft>
                <a:spcPts val="0"/>
              </a:spcAft>
              <a:buClr>
                <a:srgbClr val="000000"/>
              </a:buClr>
            </a:pPr>
            <a:r>
              <a:rPr lang="en" sz="3000" kern="0">
                <a:solidFill>
                  <a:srgbClr val="FFFFFF"/>
                </a:solidFill>
                <a:latin typeface="Arial"/>
                <a:cs typeface="Arial"/>
                <a:sym typeface="Arial"/>
              </a:rPr>
              <a:t>First academic year</a:t>
            </a:r>
            <a:endParaRPr sz="3000" kern="0">
              <a:solidFill>
                <a:srgbClr val="FFFFFF"/>
              </a:solidFill>
              <a:latin typeface="Arial"/>
              <a:cs typeface="Arial"/>
              <a:sym typeface="Arial"/>
            </a:endParaRPr>
          </a:p>
          <a:p>
            <a:pPr fontAlgn="auto">
              <a:spcBef>
                <a:spcPts val="0"/>
              </a:spcBef>
              <a:spcAft>
                <a:spcPts val="0"/>
              </a:spcAft>
              <a:buClr>
                <a:srgbClr val="000000"/>
              </a:buClr>
              <a:buSzPts val="1100"/>
            </a:pPr>
            <a:r>
              <a:rPr lang="en" sz="3000" kern="0">
                <a:solidFill>
                  <a:srgbClr val="FFFFFF"/>
                </a:solidFill>
                <a:latin typeface="Arial"/>
                <a:cs typeface="Arial"/>
                <a:sym typeface="Arial"/>
              </a:rPr>
              <a:t>savings to students!</a:t>
            </a:r>
            <a:endParaRPr sz="3000" kern="0">
              <a:solidFill>
                <a:srgbClr val="FFFFFF"/>
              </a:solidFill>
              <a:latin typeface="Arial"/>
              <a:cs typeface="Arial"/>
              <a:sym typeface="Arial"/>
            </a:endParaRPr>
          </a:p>
          <a:p>
            <a:pPr fontAlgn="auto">
              <a:spcBef>
                <a:spcPts val="0"/>
              </a:spcBef>
              <a:spcAft>
                <a:spcPts val="0"/>
              </a:spcAft>
              <a:buClr>
                <a:srgbClr val="000000"/>
              </a:buClr>
            </a:pPr>
            <a:endParaRPr sz="1400" kern="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p:nvPr/>
        </p:nvSpPr>
        <p:spPr>
          <a:xfrm>
            <a:off x="8013575" y="1319850"/>
            <a:ext cx="959400" cy="979200"/>
          </a:xfrm>
          <a:prstGeom prst="rect">
            <a:avLst/>
          </a:prstGeom>
          <a:solidFill>
            <a:srgbClr val="FFFFFF"/>
          </a:solidFill>
          <a:ln>
            <a:noFill/>
          </a:ln>
        </p:spPr>
        <p:txBody>
          <a:bodyPr spcFirstLastPara="1" wrap="square" lIns="91425" tIns="91425" rIns="91425" bIns="91425" anchor="t" anchorCtr="0">
            <a:noAutofit/>
          </a:bodyPr>
          <a:lstStyle/>
          <a:p>
            <a:pPr fontAlgn="auto">
              <a:spcBef>
                <a:spcPts val="0"/>
              </a:spcBef>
              <a:spcAft>
                <a:spcPts val="0"/>
              </a:spcAft>
              <a:buClr>
                <a:srgbClr val="000000"/>
              </a:buClr>
            </a:pPr>
            <a:endParaRPr sz="1400" kern="0">
              <a:solidFill>
                <a:srgbClr val="000000"/>
              </a:solidFill>
              <a:latin typeface="Arial"/>
              <a:cs typeface="Arial"/>
              <a:sym typeface="Arial"/>
            </a:endParaRPr>
          </a:p>
        </p:txBody>
      </p:sp>
      <p:sp>
        <p:nvSpPr>
          <p:cNvPr id="323" name="Shape 323"/>
          <p:cNvSpPr txBox="1">
            <a:spLocks noGrp="1"/>
          </p:cNvSpPr>
          <p:nvPr>
            <p:ph type="body" idx="1"/>
          </p:nvPr>
        </p:nvSpPr>
        <p:spPr>
          <a:xfrm>
            <a:off x="304250" y="1066800"/>
            <a:ext cx="6947100" cy="695700"/>
          </a:xfrm>
          <a:prstGeom prst="rect">
            <a:avLst/>
          </a:prstGeom>
          <a:noFill/>
          <a:ln>
            <a:noFill/>
          </a:ln>
        </p:spPr>
        <p:txBody>
          <a:bodyPr spcFirstLastPara="1" wrap="square" lIns="91425" tIns="45700" rIns="91425" bIns="45700" anchor="t" anchorCtr="0">
            <a:noAutofit/>
          </a:bodyPr>
          <a:lstStyle/>
          <a:p>
            <a:pPr marL="0" indent="0">
              <a:spcBef>
                <a:spcPts val="0"/>
              </a:spcBef>
              <a:buClr>
                <a:schemeClr val="dk1"/>
              </a:buClr>
              <a:buNone/>
            </a:pPr>
            <a:r>
              <a:rPr lang="en" sz="3300" dirty="0">
                <a:latin typeface="Avenir"/>
                <a:ea typeface="Avenir"/>
                <a:cs typeface="Avenir"/>
                <a:sym typeface="Avenir"/>
              </a:rPr>
              <a:t>Northeast Regional OER Summit</a:t>
            </a:r>
            <a:endParaRPr sz="3300" dirty="0">
              <a:latin typeface="Avenir"/>
              <a:ea typeface="Avenir"/>
              <a:cs typeface="Avenir"/>
              <a:sym typeface="Avenir"/>
            </a:endParaRPr>
          </a:p>
        </p:txBody>
      </p:sp>
      <p:sp>
        <p:nvSpPr>
          <p:cNvPr id="324" name="Shape 324"/>
          <p:cNvSpPr txBox="1">
            <a:spLocks noGrp="1"/>
          </p:cNvSpPr>
          <p:nvPr>
            <p:ph type="body" idx="1"/>
          </p:nvPr>
        </p:nvSpPr>
        <p:spPr>
          <a:xfrm>
            <a:off x="60875" y="2433750"/>
            <a:ext cx="8912100" cy="3567000"/>
          </a:xfrm>
          <a:prstGeom prst="rect">
            <a:avLst/>
          </a:prstGeom>
          <a:noFill/>
          <a:ln>
            <a:noFill/>
          </a:ln>
        </p:spPr>
        <p:txBody>
          <a:bodyPr spcFirstLastPara="1" wrap="square" lIns="91425" tIns="45700" rIns="91425" bIns="45700" anchor="t" anchorCtr="0">
            <a:noAutofit/>
          </a:bodyPr>
          <a:lstStyle/>
          <a:p>
            <a:pPr indent="-381000">
              <a:lnSpc>
                <a:spcPct val="150000"/>
              </a:lnSpc>
              <a:spcBef>
                <a:spcPts val="0"/>
              </a:spcBef>
              <a:buSzPts val="2400"/>
              <a:buFont typeface="Avenir"/>
              <a:buChar char="•"/>
            </a:pPr>
            <a:r>
              <a:rPr lang="en" sz="2400" dirty="0">
                <a:latin typeface="Avenir"/>
                <a:ea typeface="Avenir"/>
                <a:cs typeface="Avenir"/>
                <a:sym typeface="Avenir"/>
              </a:rPr>
              <a:t>Partnered with Lumen Learning </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Multi-state collaborative event </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New and experienced OER advocates</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Share effective practices</a:t>
            </a:r>
            <a:endParaRPr sz="2400" dirty="0">
              <a:latin typeface="Avenir"/>
              <a:ea typeface="Avenir"/>
              <a:cs typeface="Avenir"/>
              <a:sym typeface="Avenir"/>
            </a:endParaRPr>
          </a:p>
          <a:p>
            <a:pPr indent="-381000">
              <a:lnSpc>
                <a:spcPct val="150000"/>
              </a:lnSpc>
              <a:spcBef>
                <a:spcPts val="0"/>
              </a:spcBef>
              <a:buSzPts val="2400"/>
              <a:buFont typeface="Avenir"/>
              <a:buChar char="•"/>
            </a:pPr>
            <a:r>
              <a:rPr lang="en" sz="2400" dirty="0">
                <a:latin typeface="Avenir"/>
                <a:ea typeface="Avenir"/>
                <a:cs typeface="Avenir"/>
                <a:sym typeface="Avenir"/>
              </a:rPr>
              <a:t>260 people attended the two-day conference </a:t>
            </a:r>
            <a:endParaRPr sz="2400" dirty="0">
              <a:latin typeface="Avenir"/>
              <a:ea typeface="Avenir"/>
              <a:cs typeface="Avenir"/>
              <a:sym typeface="Avenir"/>
            </a:endParaRPr>
          </a:p>
          <a:p>
            <a:pPr marL="0" indent="0" algn="ctr">
              <a:lnSpc>
                <a:spcPct val="150000"/>
              </a:lnSpc>
              <a:spcBef>
                <a:spcPts val="0"/>
              </a:spcBef>
              <a:buNone/>
            </a:pPr>
            <a:r>
              <a:rPr lang="en" sz="2400" i="1" dirty="0">
                <a:latin typeface="Avenir"/>
                <a:ea typeface="Avenir"/>
                <a:cs typeface="Avenir"/>
                <a:sym typeface="Avenir"/>
              </a:rPr>
              <a:t>You’re all invited!</a:t>
            </a:r>
            <a:r>
              <a:rPr lang="en" sz="2400" dirty="0">
                <a:latin typeface="Avenir"/>
                <a:ea typeface="Avenir"/>
                <a:cs typeface="Avenir"/>
                <a:sym typeface="Avenir"/>
              </a:rPr>
              <a:t/>
            </a:r>
            <a:br>
              <a:rPr lang="en" sz="2400" dirty="0">
                <a:latin typeface="Avenir"/>
                <a:ea typeface="Avenir"/>
                <a:cs typeface="Avenir"/>
                <a:sym typeface="Avenir"/>
              </a:rPr>
            </a:br>
            <a:endParaRPr sz="2400" dirty="0">
              <a:latin typeface="Avenir"/>
              <a:ea typeface="Avenir"/>
              <a:cs typeface="Avenir"/>
              <a:sym typeface="Avenir"/>
            </a:endParaRPr>
          </a:p>
          <a:p>
            <a:pPr marL="171450" indent="-57150">
              <a:lnSpc>
                <a:spcPct val="100000"/>
              </a:lnSpc>
              <a:spcBef>
                <a:spcPts val="0"/>
              </a:spcBef>
              <a:buNone/>
            </a:pPr>
            <a:endParaRPr dirty="0">
              <a:latin typeface="Avenir"/>
              <a:ea typeface="Avenir"/>
              <a:cs typeface="Avenir"/>
              <a:sym typeface="Avenir"/>
            </a:endParaRPr>
          </a:p>
          <a:p>
            <a:pPr marL="114300" indent="0">
              <a:lnSpc>
                <a:spcPct val="100000"/>
              </a:lnSpc>
              <a:spcBef>
                <a:spcPts val="0"/>
              </a:spcBef>
              <a:buNone/>
            </a:pPr>
            <a:endParaRPr dirty="0">
              <a:latin typeface="Avenir"/>
              <a:ea typeface="Avenir"/>
              <a:cs typeface="Avenir"/>
              <a:sym typeface="Avenir"/>
            </a:endParaRPr>
          </a:p>
        </p:txBody>
      </p:sp>
      <p:pic>
        <p:nvPicPr>
          <p:cNvPr id="325" name="Shape 325" descr="OER_SUMMIT.png"/>
          <p:cNvPicPr preferRelativeResize="0"/>
          <p:nvPr/>
        </p:nvPicPr>
        <p:blipFill>
          <a:blip r:embed="rId3" cstate="print">
            <a:alphaModFix/>
          </a:blip>
          <a:stretch>
            <a:fillRect/>
          </a:stretch>
        </p:blipFill>
        <p:spPr>
          <a:xfrm>
            <a:off x="8013575" y="1330900"/>
            <a:ext cx="959400" cy="959400"/>
          </a:xfrm>
          <a:prstGeom prst="rect">
            <a:avLst/>
          </a:prstGeom>
          <a:noFill/>
          <a:ln>
            <a:noFill/>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5128" t="2858" r="3009" b="32549"/>
          <a:stretch/>
        </p:blipFill>
        <p:spPr>
          <a:xfrm>
            <a:off x="5926213" y="2583294"/>
            <a:ext cx="3046763" cy="20066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Engagement in OER</a:t>
            </a:r>
            <a:endParaRPr lang="en-US" dirty="0"/>
          </a:p>
        </p:txBody>
      </p:sp>
      <p:sp>
        <p:nvSpPr>
          <p:cNvPr id="6" name="Text Placeholder 5"/>
          <p:cNvSpPr>
            <a:spLocks noGrp="1"/>
          </p:cNvSpPr>
          <p:nvPr>
            <p:ph type="body" idx="1"/>
          </p:nvPr>
        </p:nvSpPr>
        <p:spPr/>
        <p:txBody>
          <a:bodyPr/>
          <a:lstStyle/>
          <a:p>
            <a:r>
              <a:rPr lang="en-US" dirty="0" smtClean="0"/>
              <a:t>Student Advisory Council</a:t>
            </a:r>
            <a:endParaRPr lang="en-US" dirty="0"/>
          </a:p>
        </p:txBody>
      </p:sp>
      <p:sp>
        <p:nvSpPr>
          <p:cNvPr id="7" name="TextBox 6"/>
          <p:cNvSpPr txBox="1"/>
          <p:nvPr/>
        </p:nvSpPr>
        <p:spPr>
          <a:xfrm>
            <a:off x="609600" y="3276600"/>
            <a:ext cx="7696200" cy="646331"/>
          </a:xfrm>
          <a:prstGeom prst="rect">
            <a:avLst/>
          </a:prstGeom>
          <a:noFill/>
        </p:spPr>
        <p:txBody>
          <a:bodyPr wrap="square" rtlCol="0">
            <a:spAutoFit/>
          </a:bodyPr>
          <a:lstStyle/>
          <a:p>
            <a:pPr>
              <a:spcAft>
                <a:spcPts val="600"/>
              </a:spcAft>
            </a:pPr>
            <a:r>
              <a:rPr lang="en-US" b="1" dirty="0">
                <a:solidFill>
                  <a:schemeClr val="bg1"/>
                </a:solidFill>
                <a:latin typeface="+mn-lt"/>
              </a:rPr>
              <a:t>Charles Santamaria, </a:t>
            </a:r>
            <a:r>
              <a:rPr lang="en-US" dirty="0">
                <a:solidFill>
                  <a:schemeClr val="bg1"/>
                </a:solidFill>
                <a:latin typeface="+mn-lt"/>
              </a:rPr>
              <a:t>SGA President, </a:t>
            </a:r>
            <a:r>
              <a:rPr lang="en-US" dirty="0" err="1">
                <a:solidFill>
                  <a:schemeClr val="bg1"/>
                </a:solidFill>
                <a:latin typeface="+mn-lt"/>
              </a:rPr>
              <a:t>MassBay</a:t>
            </a:r>
            <a:r>
              <a:rPr lang="en-US" dirty="0">
                <a:solidFill>
                  <a:schemeClr val="bg1"/>
                </a:solidFill>
                <a:latin typeface="+mn-lt"/>
              </a:rPr>
              <a:t> Community College; </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Vice Chair, BHE’s Student Advisory Council </a:t>
            </a:r>
            <a:endParaRPr lang="en-US" dirty="0">
              <a:solidFill>
                <a:schemeClr val="bg1"/>
              </a:solidFill>
              <a:latin typeface="+mn-lt"/>
            </a:endParaRPr>
          </a:p>
        </p:txBody>
      </p:sp>
    </p:spTree>
    <p:extLst>
      <p:ext uri="{BB962C8B-B14F-4D97-AF65-F5344CB8AC3E}">
        <p14:creationId xmlns:p14="http://schemas.microsoft.com/office/powerpoint/2010/main" val="360425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Open Educational Resources (OER)</a:t>
            </a:r>
            <a:endParaRPr lang="en-US" dirty="0"/>
          </a:p>
        </p:txBody>
      </p:sp>
      <p:sp>
        <p:nvSpPr>
          <p:cNvPr id="4" name="Title 3"/>
          <p:cNvSpPr>
            <a:spLocks noGrp="1"/>
          </p:cNvSpPr>
          <p:nvPr>
            <p:ph type="title"/>
          </p:nvPr>
        </p:nvSpPr>
        <p:spPr/>
        <p:txBody>
          <a:bodyPr/>
          <a:lstStyle/>
          <a:p>
            <a:r>
              <a:rPr lang="en-US" dirty="0" smtClean="0"/>
              <a:t>Overview: What Are OER?  </a:t>
            </a:r>
            <a:endParaRPr lang="en-US" dirty="0"/>
          </a:p>
        </p:txBody>
      </p:sp>
      <p:sp>
        <p:nvSpPr>
          <p:cNvPr id="6" name="Content Placeholder 5"/>
          <p:cNvSpPr>
            <a:spLocks noGrp="1"/>
          </p:cNvSpPr>
          <p:nvPr>
            <p:ph idx="1"/>
          </p:nvPr>
        </p:nvSpPr>
        <p:spPr>
          <a:xfrm>
            <a:off x="152400" y="1600200"/>
            <a:ext cx="5562600" cy="5105400"/>
          </a:xfrm>
        </p:spPr>
        <p:txBody>
          <a:bodyPr/>
          <a:lstStyle/>
          <a:p>
            <a:r>
              <a:rPr lang="en-US" sz="2200" b="1" dirty="0" smtClean="0"/>
              <a:t>“Teaching, learning, and research resources that reside in the public domain</a:t>
            </a:r>
            <a:r>
              <a:rPr lang="en-US" sz="2200" dirty="0" smtClean="0"/>
              <a:t> or have been released under </a:t>
            </a:r>
            <a:br>
              <a:rPr lang="en-US" sz="2200" dirty="0" smtClean="0"/>
            </a:br>
            <a:r>
              <a:rPr lang="en-US" sz="2200" dirty="0" smtClean="0"/>
              <a:t>an intellectual property license that permits their free use and repurposing” (William and Flora Hewlett Foundation) </a:t>
            </a:r>
          </a:p>
          <a:p>
            <a:r>
              <a:rPr lang="en-US" sz="2200" b="1" dirty="0" smtClean="0"/>
              <a:t>Creative Commons or General Public License </a:t>
            </a:r>
            <a:r>
              <a:rPr lang="en-US" sz="2200" dirty="0" smtClean="0"/>
              <a:t>that states how the material may be used, reused, adapted, </a:t>
            </a:r>
            <a:br>
              <a:rPr lang="en-US" sz="2200" dirty="0" smtClean="0"/>
            </a:br>
            <a:r>
              <a:rPr lang="en-US" sz="2200" dirty="0" smtClean="0"/>
              <a:t>and shared</a:t>
            </a:r>
          </a:p>
          <a:p>
            <a:r>
              <a:rPr lang="en-US" sz="2200" b="1" dirty="0" smtClean="0"/>
              <a:t>Every type of material,</a:t>
            </a:r>
            <a:r>
              <a:rPr lang="en-US" sz="2200" dirty="0" smtClean="0"/>
              <a:t> from a </a:t>
            </a:r>
            <a:br>
              <a:rPr lang="en-US" sz="2200" dirty="0" smtClean="0"/>
            </a:br>
            <a:r>
              <a:rPr lang="en-US" sz="2200" dirty="0" smtClean="0"/>
              <a:t>single video or lesson plan to a complete online course or curriculum </a:t>
            </a:r>
          </a:p>
        </p:txBody>
      </p:sp>
      <p:pic>
        <p:nvPicPr>
          <p:cNvPr id="1030" name="Picture 6" descr="Image result for oer">
            <a:hlinkClick r:id="rId2"/>
          </p:cNvPr>
          <p:cNvPicPr>
            <a:picLocks noChangeAspect="1" noChangeArrowheads="1"/>
          </p:cNvPicPr>
          <p:nvPr/>
        </p:nvPicPr>
        <p:blipFill>
          <a:blip r:embed="rId3" cstate="print"/>
          <a:srcRect/>
          <a:stretch>
            <a:fillRect/>
          </a:stretch>
        </p:blipFill>
        <p:spPr bwMode="auto">
          <a:xfrm>
            <a:off x="5943600" y="2209799"/>
            <a:ext cx="2819400" cy="1878341"/>
          </a:xfrm>
          <a:prstGeom prst="rect">
            <a:avLst/>
          </a:prstGeom>
          <a:noFill/>
        </p:spPr>
      </p:pic>
      <p:pic>
        <p:nvPicPr>
          <p:cNvPr id="1032" name="Picture 8" descr="Image result for creative commons">
            <a:hlinkClick r:id="rId4"/>
          </p:cNvPr>
          <p:cNvPicPr>
            <a:picLocks noChangeAspect="1" noChangeArrowheads="1"/>
          </p:cNvPicPr>
          <p:nvPr/>
        </p:nvPicPr>
        <p:blipFill>
          <a:blip r:embed="rId5" cstate="print"/>
          <a:srcRect/>
          <a:stretch>
            <a:fillRect/>
          </a:stretch>
        </p:blipFill>
        <p:spPr bwMode="auto">
          <a:xfrm>
            <a:off x="5867400" y="4876800"/>
            <a:ext cx="3031992" cy="7776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152400"/>
            <a:ext cx="8537575" cy="457200"/>
          </a:xfrm>
        </p:spPr>
        <p:txBody>
          <a:bodyPr/>
          <a:lstStyle/>
          <a:p>
            <a:pPr>
              <a:defRPr/>
            </a:pPr>
            <a:r>
              <a:rPr/>
              <a:t>Student Advisory Council FY18 Priority: Open Educational Resources</a:t>
            </a:r>
          </a:p>
          <a:p>
            <a:pPr>
              <a:defRPr/>
            </a:pPr>
            <a:endParaRPr/>
          </a:p>
        </p:txBody>
      </p:sp>
      <p:sp>
        <p:nvSpPr>
          <p:cNvPr id="12291" name="Title 3"/>
          <p:cNvSpPr>
            <a:spLocks noGrp="1"/>
          </p:cNvSpPr>
          <p:nvPr>
            <p:ph type="title"/>
          </p:nvPr>
        </p:nvSpPr>
        <p:spPr/>
        <p:txBody>
          <a:bodyPr/>
          <a:lstStyle/>
          <a:p>
            <a:pPr eaLnBrk="1" hangingPunct="1"/>
            <a:r>
              <a:rPr lang="en-US" altLang="en-US" smtClean="0"/>
              <a:t>Student Voices </a:t>
            </a:r>
          </a:p>
        </p:txBody>
      </p:sp>
      <p:sp>
        <p:nvSpPr>
          <p:cNvPr id="8" name="Double Bracket 7"/>
          <p:cNvSpPr/>
          <p:nvPr/>
        </p:nvSpPr>
        <p:spPr>
          <a:xfrm>
            <a:off x="3352800" y="1752600"/>
            <a:ext cx="5562600" cy="4732867"/>
          </a:xfrm>
          <a:prstGeom prst="bracketPair">
            <a:avLst/>
          </a:prstGeom>
          <a:ln/>
        </p:spPr>
        <p:style>
          <a:lnRef idx="1">
            <a:schemeClr val="accent3"/>
          </a:lnRef>
          <a:fillRef idx="0">
            <a:schemeClr val="accent3"/>
          </a:fillRef>
          <a:effectRef idx="0">
            <a:schemeClr val="accent3"/>
          </a:effectRef>
          <a:fontRef idx="minor">
            <a:schemeClr val="tx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lang="en-US" altLang="en-US" sz="2400" dirty="0">
                <a:latin typeface="Segoe UI" panose="020B0502040204020203" pitchFamily="34" charset="0"/>
                <a:ea typeface="Calibri" panose="020F0502020204030204" pitchFamily="34" charset="0"/>
                <a:cs typeface="Calibri" panose="020F0502020204030204" pitchFamily="34" charset="0"/>
              </a:rPr>
              <a:t>“</a:t>
            </a:r>
            <a:r>
              <a:rPr lang="en-US" altLang="en-US" sz="2200" dirty="0">
                <a:latin typeface="Segoe UI" panose="020B0502040204020203" pitchFamily="34" charset="0"/>
                <a:ea typeface="Calibri" panose="020F0502020204030204" pitchFamily="34" charset="0"/>
                <a:cs typeface="Calibri" panose="020F0502020204030204" pitchFamily="34" charset="0"/>
              </a:rPr>
              <a:t>Last semester, </a:t>
            </a:r>
            <a:r>
              <a:rPr lang="en-US" altLang="en-US" sz="2200" b="1" dirty="0">
                <a:solidFill>
                  <a:srgbClr val="00205B"/>
                </a:solidFill>
                <a:latin typeface="Segoe UI" panose="020B0502040204020203" pitchFamily="34" charset="0"/>
                <a:ea typeface="Calibri" panose="020F0502020204030204" pitchFamily="34" charset="0"/>
                <a:cs typeface="Calibri" panose="020F0502020204030204" pitchFamily="34" charset="0"/>
              </a:rPr>
              <a:t>I dropped a course because I couldn’t afford the required textbooks. </a:t>
            </a:r>
            <a:r>
              <a:rPr lang="en-US" altLang="en-US" sz="2200" dirty="0" smtClean="0">
                <a:latin typeface="Segoe UI" panose="020B0502040204020203" pitchFamily="34" charset="0"/>
                <a:ea typeface="Calibri" panose="020F0502020204030204" pitchFamily="34" charset="0"/>
                <a:cs typeface="Calibri" panose="020F0502020204030204" pitchFamily="34" charset="0"/>
              </a:rPr>
              <a:t>With </a:t>
            </a:r>
            <a:r>
              <a:rPr lang="en-US" altLang="en-US" sz="2200" dirty="0">
                <a:latin typeface="Segoe UI" panose="020B0502040204020203" pitchFamily="34" charset="0"/>
                <a:ea typeface="Calibri" panose="020F0502020204030204" pitchFamily="34" charset="0"/>
                <a:cs typeface="Calibri" panose="020F0502020204030204" pitchFamily="34" charset="0"/>
              </a:rPr>
              <a:t>students struggling to cover the costs of tuition and fees alone, OER expansion is an opportunity to help with the hardships students face in paying </a:t>
            </a:r>
            <a:r>
              <a:rPr lang="en-US" altLang="en-US" sz="2200" dirty="0" smtClean="0">
                <a:latin typeface="Segoe UI" panose="020B0502040204020203" pitchFamily="34" charset="0"/>
                <a:ea typeface="Calibri" panose="020F0502020204030204" pitchFamily="34" charset="0"/>
                <a:cs typeface="Calibri" panose="020F0502020204030204" pitchFamily="34" charset="0"/>
              </a:rPr>
              <a:t/>
            </a:r>
            <a:br>
              <a:rPr lang="en-US" altLang="en-US" sz="2200" dirty="0" smtClean="0">
                <a:latin typeface="Segoe UI" panose="020B0502040204020203" pitchFamily="34" charset="0"/>
                <a:ea typeface="Calibri" panose="020F0502020204030204" pitchFamily="34" charset="0"/>
                <a:cs typeface="Calibri" panose="020F0502020204030204" pitchFamily="34" charset="0"/>
              </a:rPr>
            </a:br>
            <a:r>
              <a:rPr lang="en-US" altLang="en-US" sz="2200" dirty="0" smtClean="0">
                <a:latin typeface="Segoe UI" panose="020B0502040204020203" pitchFamily="34" charset="0"/>
                <a:ea typeface="Calibri" panose="020F0502020204030204" pitchFamily="34" charset="0"/>
                <a:cs typeface="Calibri" panose="020F0502020204030204" pitchFamily="34" charset="0"/>
              </a:rPr>
              <a:t>for </a:t>
            </a:r>
            <a:r>
              <a:rPr lang="en-US" altLang="en-US" sz="2200" dirty="0">
                <a:latin typeface="Segoe UI" panose="020B0502040204020203" pitchFamily="34" charset="0"/>
                <a:ea typeface="Calibri" panose="020F0502020204030204" pitchFamily="34" charset="0"/>
                <a:cs typeface="Calibri" panose="020F0502020204030204" pitchFamily="34" charset="0"/>
              </a:rPr>
              <a:t>college.”</a:t>
            </a:r>
            <a:br>
              <a:rPr lang="en-US" altLang="en-US" sz="2200" dirty="0">
                <a:latin typeface="Segoe UI" panose="020B0502040204020203" pitchFamily="34" charset="0"/>
                <a:ea typeface="Calibri" panose="020F0502020204030204" pitchFamily="34" charset="0"/>
                <a:cs typeface="Calibri" panose="020F0502020204030204" pitchFamily="34" charset="0"/>
              </a:rPr>
            </a:br>
            <a:endParaRPr lang="en-US" altLang="en-US" sz="2200" dirty="0">
              <a:latin typeface="Segoe UI" panose="020B0502040204020203" pitchFamily="34" charset="0"/>
              <a:ea typeface="Calibri" panose="020F0502020204030204" pitchFamily="34" charset="0"/>
              <a:cs typeface="Calibri" panose="020F0502020204030204" pitchFamily="34" charset="0"/>
            </a:endParaRPr>
          </a:p>
          <a:p>
            <a:pPr>
              <a:lnSpc>
                <a:spcPct val="107000"/>
              </a:lnSpc>
              <a:spcAft>
                <a:spcPts val="600"/>
              </a:spcAft>
            </a:pPr>
            <a:r>
              <a:rPr lang="en-US" altLang="en-US" dirty="0">
                <a:solidFill>
                  <a:srgbClr val="000000"/>
                </a:solidFill>
                <a:latin typeface="Segoe UI" panose="020B0502040204020203" pitchFamily="34" charset="0"/>
                <a:ea typeface="Calibri" panose="020F0502020204030204" pitchFamily="34" charset="0"/>
                <a:cs typeface="Times New Roman" panose="02020603050405020304" pitchFamily="18" charset="0"/>
              </a:rPr>
              <a:t>–</a:t>
            </a:r>
            <a:r>
              <a:rPr lang="en-US" altLang="en-US"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Marco </a:t>
            </a:r>
            <a:r>
              <a:rPr lang="en-US" altLang="en-US" b="1"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Cobar</a:t>
            </a:r>
            <a:r>
              <a:rPr lang="en-US" altLang="en-US" b="1" dirty="0">
                <a:solidFill>
                  <a:srgbClr val="000000"/>
                </a:solidFill>
                <a:latin typeface="Segoe UI" panose="020B0502040204020203" pitchFamily="34" charset="0"/>
                <a:ea typeface="Calibri" panose="020F0502020204030204" pitchFamily="34" charset="0"/>
                <a:cs typeface="Times New Roman" panose="02020603050405020304" pitchFamily="18" charset="0"/>
              </a:rPr>
              <a:t>,</a:t>
            </a:r>
            <a:r>
              <a:rPr lang="en-US" altLang="en-US" dirty="0">
                <a:solidFill>
                  <a:srgbClr val="000000"/>
                </a:solidFill>
                <a:latin typeface="Segoe UI" panose="020B0502040204020203" pitchFamily="34" charset="0"/>
                <a:ea typeface="Calibri" panose="020F0502020204030204" pitchFamily="34" charset="0"/>
                <a:cs typeface="Times New Roman" panose="02020603050405020304" pitchFamily="18" charset="0"/>
              </a:rPr>
              <a:t> Chair, DHE Student Advisory </a:t>
            </a:r>
            <a:r>
              <a:rPr lang="en-US" altLang="en-US" dirty="0" smtClean="0">
                <a:solidFill>
                  <a:srgbClr val="000000"/>
                </a:solidFill>
                <a:latin typeface="Segoe UI" panose="020B0502040204020203" pitchFamily="34" charset="0"/>
                <a:ea typeface="Calibri" panose="020F0502020204030204" pitchFamily="34" charset="0"/>
                <a:cs typeface="Times New Roman" panose="02020603050405020304" pitchFamily="18" charset="0"/>
              </a:rPr>
              <a:t>Council, testifying at DHE’s legislative briefing on College Access &amp; Affordability, </a:t>
            </a:r>
            <a:br>
              <a:rPr lang="en-US" altLang="en-US" dirty="0" smtClean="0">
                <a:solidFill>
                  <a:srgbClr val="000000"/>
                </a:solidFill>
                <a:latin typeface="Segoe UI" panose="020B0502040204020203" pitchFamily="34" charset="0"/>
                <a:ea typeface="Calibri" panose="020F0502020204030204" pitchFamily="34" charset="0"/>
                <a:cs typeface="Times New Roman" panose="02020603050405020304" pitchFamily="18" charset="0"/>
              </a:rPr>
            </a:br>
            <a:r>
              <a:rPr lang="en-US" altLang="en-US" dirty="0" smtClean="0">
                <a:solidFill>
                  <a:srgbClr val="000000"/>
                </a:solidFill>
                <a:latin typeface="Segoe UI" panose="020B0502040204020203" pitchFamily="34" charset="0"/>
                <a:ea typeface="Calibri" panose="020F0502020204030204" pitchFamily="34" charset="0"/>
                <a:cs typeface="Times New Roman" panose="02020603050405020304" pitchFamily="18" charset="0"/>
              </a:rPr>
              <a:t>April 4, 2018</a:t>
            </a:r>
            <a:endParaRPr lang="en-US" altLang="en-US"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7" name="Picture 2" descr="Bridgewater State University student Marco Cobar (Chair, Student Advisory Council) told legislators about his personal experience with having to drop a course due to being unable to afford the textbook."/>
          <p:cNvPicPr>
            <a:picLocks noChangeAspect="1" noChangeArrowheads="1"/>
          </p:cNvPicPr>
          <p:nvPr/>
        </p:nvPicPr>
        <p:blipFill rotWithShape="1">
          <a:blip r:embed="rId2">
            <a:extLst>
              <a:ext uri="{28A0092B-C50C-407E-A947-70E740481C1C}">
                <a14:useLocalDpi xmlns:a14="http://schemas.microsoft.com/office/drawing/2010/main" val="0"/>
              </a:ext>
            </a:extLst>
          </a:blip>
          <a:srcRect l="6410" r="52710"/>
          <a:stretch/>
        </p:blipFill>
        <p:spPr bwMode="auto">
          <a:xfrm>
            <a:off x="228600" y="1761067"/>
            <a:ext cx="289560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152400"/>
            <a:ext cx="8537575" cy="457200"/>
          </a:xfrm>
        </p:spPr>
        <p:txBody>
          <a:bodyPr/>
          <a:lstStyle/>
          <a:p>
            <a:pPr>
              <a:defRPr/>
            </a:pPr>
            <a:r>
              <a:rPr/>
              <a:t>Student Advisory Council FY18 Priority: Open Educational Resources</a:t>
            </a:r>
          </a:p>
          <a:p>
            <a:pPr>
              <a:defRPr/>
            </a:pPr>
            <a:endParaRPr/>
          </a:p>
        </p:txBody>
      </p:sp>
      <p:sp>
        <p:nvSpPr>
          <p:cNvPr id="13315" name="Title 3"/>
          <p:cNvSpPr>
            <a:spLocks noGrp="1"/>
          </p:cNvSpPr>
          <p:nvPr>
            <p:ph type="title"/>
          </p:nvPr>
        </p:nvSpPr>
        <p:spPr/>
        <p:txBody>
          <a:bodyPr/>
          <a:lstStyle/>
          <a:p>
            <a:pPr eaLnBrk="1" hangingPunct="1"/>
            <a:r>
              <a:rPr lang="en-US" altLang="en-US" smtClean="0"/>
              <a:t>Timeline</a:t>
            </a:r>
          </a:p>
        </p:txBody>
      </p:sp>
      <p:graphicFrame>
        <p:nvGraphicFramePr>
          <p:cNvPr id="43" name="Table 42"/>
          <p:cNvGraphicFramePr>
            <a:graphicFrameLocks noGrp="1"/>
          </p:cNvGraphicFramePr>
          <p:nvPr/>
        </p:nvGraphicFramePr>
        <p:xfrm>
          <a:off x="76200" y="3908425"/>
          <a:ext cx="8877300" cy="411314"/>
        </p:xfrm>
        <a:graphic>
          <a:graphicData uri="http://schemas.openxmlformats.org/drawingml/2006/table">
            <a:tbl>
              <a:tblPr firstRow="1" bandRow="1">
                <a:tableStyleId>{5C22544A-7EE6-4342-B048-85BDC9FD1C3A}</a:tableStyleId>
              </a:tblPr>
              <a:tblGrid>
                <a:gridCol w="1479550">
                  <a:extLst>
                    <a:ext uri="{9D8B030D-6E8A-4147-A177-3AD203B41FA5}">
                      <a16:colId xmlns:a16="http://schemas.microsoft.com/office/drawing/2014/main" xmlns="" val="3510590231"/>
                    </a:ext>
                  </a:extLst>
                </a:gridCol>
                <a:gridCol w="1479550">
                  <a:extLst>
                    <a:ext uri="{9D8B030D-6E8A-4147-A177-3AD203B41FA5}">
                      <a16:colId xmlns:a16="http://schemas.microsoft.com/office/drawing/2014/main" xmlns="" val="2798195795"/>
                    </a:ext>
                  </a:extLst>
                </a:gridCol>
                <a:gridCol w="1479550">
                  <a:extLst>
                    <a:ext uri="{9D8B030D-6E8A-4147-A177-3AD203B41FA5}">
                      <a16:colId xmlns:a16="http://schemas.microsoft.com/office/drawing/2014/main" xmlns="" val="3812716344"/>
                    </a:ext>
                  </a:extLst>
                </a:gridCol>
                <a:gridCol w="1479550">
                  <a:extLst>
                    <a:ext uri="{9D8B030D-6E8A-4147-A177-3AD203B41FA5}">
                      <a16:colId xmlns:a16="http://schemas.microsoft.com/office/drawing/2014/main" xmlns="" val="2116403662"/>
                    </a:ext>
                  </a:extLst>
                </a:gridCol>
                <a:gridCol w="1479550">
                  <a:extLst>
                    <a:ext uri="{9D8B030D-6E8A-4147-A177-3AD203B41FA5}">
                      <a16:colId xmlns:a16="http://schemas.microsoft.com/office/drawing/2014/main" xmlns="" val="2997615860"/>
                    </a:ext>
                  </a:extLst>
                </a:gridCol>
                <a:gridCol w="1479550">
                  <a:extLst>
                    <a:ext uri="{9D8B030D-6E8A-4147-A177-3AD203B41FA5}">
                      <a16:colId xmlns:a16="http://schemas.microsoft.com/office/drawing/2014/main" xmlns="" val="2931151787"/>
                    </a:ext>
                  </a:extLst>
                </a:gridCol>
              </a:tblGrid>
              <a:tr h="411163">
                <a:tc>
                  <a:txBody>
                    <a:bodyPr/>
                    <a:lstStyle/>
                    <a:p>
                      <a:pPr algn="ctr"/>
                      <a:r>
                        <a:rPr lang="en-US" sz="2100" dirty="0" smtClean="0"/>
                        <a:t>October</a:t>
                      </a:r>
                      <a:endParaRPr lang="en-US" sz="2100" dirty="0"/>
                    </a:p>
                  </a:txBody>
                  <a:tcPr marT="45637" marB="4563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smtClean="0"/>
                        <a:t>December</a:t>
                      </a:r>
                    </a:p>
                  </a:txBody>
                  <a:tcPr marT="45637" marB="45637">
                    <a:solidFill>
                      <a:schemeClr val="tx2"/>
                    </a:solidFill>
                  </a:tcPr>
                </a:tc>
                <a:tc>
                  <a:txBody>
                    <a:bodyPr/>
                    <a:lstStyle/>
                    <a:p>
                      <a:pPr algn="ctr"/>
                      <a:r>
                        <a:rPr lang="en-US" sz="2100" dirty="0" smtClean="0"/>
                        <a:t>January </a:t>
                      </a:r>
                      <a:endParaRPr lang="en-US" sz="2100" dirty="0"/>
                    </a:p>
                  </a:txBody>
                  <a:tcPr marT="45637" marB="45637">
                    <a:solidFill>
                      <a:schemeClr val="accent2"/>
                    </a:solidFill>
                  </a:tcPr>
                </a:tc>
                <a:tc>
                  <a:txBody>
                    <a:bodyPr/>
                    <a:lstStyle/>
                    <a:p>
                      <a:pPr algn="ctr"/>
                      <a:r>
                        <a:rPr lang="en-US" sz="2100" dirty="0" smtClean="0"/>
                        <a:t>February </a:t>
                      </a:r>
                      <a:endParaRPr lang="en-US" sz="2100" dirty="0"/>
                    </a:p>
                  </a:txBody>
                  <a:tcPr marT="45637" marB="45637">
                    <a:solidFill>
                      <a:schemeClr val="accent4">
                        <a:lumMod val="75000"/>
                      </a:schemeClr>
                    </a:solidFill>
                  </a:tcPr>
                </a:tc>
                <a:tc>
                  <a:txBody>
                    <a:bodyPr/>
                    <a:lstStyle/>
                    <a:p>
                      <a:pPr algn="ctr"/>
                      <a:r>
                        <a:rPr lang="en-US" sz="2100" dirty="0" smtClean="0"/>
                        <a:t>March</a:t>
                      </a:r>
                      <a:endParaRPr lang="en-US" sz="2100" dirty="0"/>
                    </a:p>
                  </a:txBody>
                  <a:tcPr marT="45637" marB="45637">
                    <a:solidFill>
                      <a:schemeClr val="accent5">
                        <a:lumMod val="75000"/>
                      </a:schemeClr>
                    </a:solidFill>
                  </a:tcPr>
                </a:tc>
                <a:tc>
                  <a:txBody>
                    <a:bodyPr/>
                    <a:lstStyle/>
                    <a:p>
                      <a:pPr algn="ctr"/>
                      <a:r>
                        <a:rPr lang="en-US" sz="2100" dirty="0" smtClean="0"/>
                        <a:t>April</a:t>
                      </a:r>
                      <a:endParaRPr lang="en-US" sz="2100" dirty="0"/>
                    </a:p>
                  </a:txBody>
                  <a:tcPr marT="45637" marB="45637">
                    <a:solidFill>
                      <a:srgbClr val="7030A0"/>
                    </a:solidFill>
                  </a:tcPr>
                </a:tc>
                <a:extLst>
                  <a:ext uri="{0D108BD9-81ED-4DB2-BD59-A6C34878D82A}">
                    <a16:rowId xmlns:a16="http://schemas.microsoft.com/office/drawing/2014/main" xmlns="" val="864930420"/>
                  </a:ext>
                </a:extLst>
              </a:tr>
            </a:tbl>
          </a:graphicData>
        </a:graphic>
      </p:graphicFrame>
      <p:cxnSp>
        <p:nvCxnSpPr>
          <p:cNvPr id="45" name="Straight Connector 44"/>
          <p:cNvCxnSpPr>
            <a:endCxn id="65" idx="0"/>
          </p:cNvCxnSpPr>
          <p:nvPr/>
        </p:nvCxnSpPr>
        <p:spPr>
          <a:xfrm flipH="1">
            <a:off x="1181100" y="4313238"/>
            <a:ext cx="6350" cy="71596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0" y="5338762"/>
            <a:ext cx="232886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lgn="ctr" eaLnBrk="1" hangingPunct="1">
              <a:defRPr/>
            </a:pPr>
            <a:r>
              <a:rPr lang="en-US" b="1" dirty="0">
                <a:solidFill>
                  <a:srgbClr val="FF0000"/>
                </a:solidFill>
              </a:rPr>
              <a:t>SAC Identifies OER as an FY18 </a:t>
            </a:r>
            <a:r>
              <a:rPr lang="en-US" b="1" dirty="0" smtClean="0">
                <a:solidFill>
                  <a:srgbClr val="FF0000"/>
                </a:solidFill>
              </a:rPr>
              <a:t>Priority</a:t>
            </a:r>
            <a:endParaRPr lang="en-US" dirty="0">
              <a:solidFill>
                <a:schemeClr val="tx1"/>
              </a:solidFill>
            </a:endParaRPr>
          </a:p>
        </p:txBody>
      </p:sp>
      <p:sp>
        <p:nvSpPr>
          <p:cNvPr id="64" name="TextBox 63"/>
          <p:cNvSpPr txBox="1"/>
          <p:nvPr/>
        </p:nvSpPr>
        <p:spPr>
          <a:xfrm>
            <a:off x="1066800" y="2218204"/>
            <a:ext cx="244951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lgn="ctr" eaLnBrk="1" hangingPunct="1">
              <a:defRPr/>
            </a:pPr>
            <a:r>
              <a:rPr lang="en-US" b="1" dirty="0">
                <a:solidFill>
                  <a:schemeClr val="tx2"/>
                </a:solidFill>
              </a:rPr>
              <a:t>SAC Creates FY18 Action Plan for </a:t>
            </a:r>
            <a:r>
              <a:rPr lang="en-US" b="1" dirty="0" smtClean="0">
                <a:solidFill>
                  <a:schemeClr val="tx2"/>
                </a:solidFill>
              </a:rPr>
              <a:t>OER</a:t>
            </a:r>
            <a:endParaRPr lang="en-US" sz="1200" dirty="0">
              <a:solidFill>
                <a:schemeClr val="tx1"/>
              </a:solidFill>
            </a:endParaRPr>
          </a:p>
        </p:txBody>
      </p:sp>
      <p:sp>
        <p:nvSpPr>
          <p:cNvPr id="65" name="Oval 64"/>
          <p:cNvSpPr/>
          <p:nvPr/>
        </p:nvSpPr>
        <p:spPr>
          <a:xfrm>
            <a:off x="1066800" y="5029200"/>
            <a:ext cx="228600" cy="233362"/>
          </a:xfrm>
          <a:prstGeom prst="ellipse">
            <a:avLst/>
          </a:prstGeom>
          <a:ln w="15875"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84" name="Straight Connector 83"/>
          <p:cNvCxnSpPr>
            <a:endCxn id="85" idx="4"/>
          </p:cNvCxnSpPr>
          <p:nvPr/>
        </p:nvCxnSpPr>
        <p:spPr>
          <a:xfrm flipV="1">
            <a:off x="5263356" y="3189288"/>
            <a:ext cx="0" cy="696912"/>
          </a:xfrm>
          <a:prstGeom prst="line">
            <a:avLst/>
          </a:prstGeom>
        </p:spPr>
        <p:style>
          <a:lnRef idx="1">
            <a:schemeClr val="accent4"/>
          </a:lnRef>
          <a:fillRef idx="0">
            <a:schemeClr val="accent4"/>
          </a:fillRef>
          <a:effectRef idx="0">
            <a:schemeClr val="accent4"/>
          </a:effectRef>
          <a:fontRef idx="minor">
            <a:schemeClr val="tx1"/>
          </a:fontRef>
        </p:style>
      </p:cxnSp>
      <p:sp>
        <p:nvSpPr>
          <p:cNvPr id="85" name="Oval 84"/>
          <p:cNvSpPr/>
          <p:nvPr/>
        </p:nvSpPr>
        <p:spPr>
          <a:xfrm>
            <a:off x="5149056" y="2954338"/>
            <a:ext cx="228600" cy="234950"/>
          </a:xfrm>
          <a:prstGeom prst="ellipse">
            <a:avLst/>
          </a:prstGeom>
          <a:ln w="15875" cmpd="sng"/>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b="1">
              <a:ln w="22225">
                <a:solidFill>
                  <a:schemeClr val="accent2"/>
                </a:solidFill>
                <a:prstDash val="solid"/>
              </a:ln>
              <a:solidFill>
                <a:schemeClr val="accent2"/>
              </a:solidFill>
            </a:endParaRPr>
          </a:p>
        </p:txBody>
      </p:sp>
      <p:sp>
        <p:nvSpPr>
          <p:cNvPr id="130" name="TextBox 129"/>
          <p:cNvSpPr txBox="1"/>
          <p:nvPr/>
        </p:nvSpPr>
        <p:spPr>
          <a:xfrm>
            <a:off x="2693987" y="5338762"/>
            <a:ext cx="2487613"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lgn="ctr" eaLnBrk="1" hangingPunct="1">
              <a:defRPr/>
            </a:pPr>
            <a:r>
              <a:rPr lang="en-US" b="1" dirty="0">
                <a:solidFill>
                  <a:schemeClr val="accent2"/>
                </a:solidFill>
              </a:rPr>
              <a:t>Presentation on OER at Mid-Year Retreat </a:t>
            </a:r>
            <a:endParaRPr lang="en-US" dirty="0">
              <a:solidFill>
                <a:schemeClr val="tx1"/>
              </a:solidFill>
            </a:endParaRPr>
          </a:p>
        </p:txBody>
      </p:sp>
      <p:sp>
        <p:nvSpPr>
          <p:cNvPr id="131" name="TextBox 130"/>
          <p:cNvSpPr txBox="1"/>
          <p:nvPr/>
        </p:nvSpPr>
        <p:spPr>
          <a:xfrm>
            <a:off x="5562600" y="5348288"/>
            <a:ext cx="2247900"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lgn="ctr" eaLnBrk="1" hangingPunct="1">
              <a:defRPr/>
            </a:pPr>
            <a:r>
              <a:rPr lang="en-US" b="1" dirty="0">
                <a:solidFill>
                  <a:schemeClr val="accent5"/>
                </a:solidFill>
              </a:rPr>
              <a:t>SAC Drafts Resolution on </a:t>
            </a:r>
            <a:r>
              <a:rPr lang="en-US" b="1" dirty="0" smtClean="0">
                <a:solidFill>
                  <a:schemeClr val="accent5"/>
                </a:solidFill>
              </a:rPr>
              <a:t>OER</a:t>
            </a:r>
            <a:endParaRPr lang="en-US" dirty="0">
              <a:solidFill>
                <a:schemeClr val="tx1"/>
              </a:solidFill>
            </a:endParaRPr>
          </a:p>
        </p:txBody>
      </p:sp>
      <p:cxnSp>
        <p:nvCxnSpPr>
          <p:cNvPr id="135" name="Straight Connector 134"/>
          <p:cNvCxnSpPr>
            <a:endCxn id="136" idx="4"/>
          </p:cNvCxnSpPr>
          <p:nvPr/>
        </p:nvCxnSpPr>
        <p:spPr>
          <a:xfrm flipV="1">
            <a:off x="2291556" y="3200400"/>
            <a:ext cx="0" cy="696914"/>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36" name="Oval 135"/>
          <p:cNvSpPr/>
          <p:nvPr/>
        </p:nvSpPr>
        <p:spPr>
          <a:xfrm>
            <a:off x="2177256" y="2965450"/>
            <a:ext cx="228600" cy="234950"/>
          </a:xfrm>
          <a:prstGeom prst="ellipse">
            <a:avLst/>
          </a:prstGeom>
          <a:solidFill>
            <a:schemeClr val="tx2"/>
          </a:solidFill>
          <a:ln w="15875" cmpd="sng"/>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b="1">
              <a:ln w="22225">
                <a:solidFill>
                  <a:schemeClr val="accent2"/>
                </a:solidFill>
                <a:prstDash val="solid"/>
              </a:ln>
              <a:solidFill>
                <a:schemeClr val="accent2"/>
              </a:solidFill>
            </a:endParaRPr>
          </a:p>
        </p:txBody>
      </p:sp>
      <p:cxnSp>
        <p:nvCxnSpPr>
          <p:cNvPr id="142" name="Straight Connector 141"/>
          <p:cNvCxnSpPr>
            <a:endCxn id="143" idx="0"/>
          </p:cNvCxnSpPr>
          <p:nvPr/>
        </p:nvCxnSpPr>
        <p:spPr>
          <a:xfrm flipH="1">
            <a:off x="3931444" y="4313238"/>
            <a:ext cx="6350" cy="715962"/>
          </a:xfrm>
          <a:prstGeom prst="line">
            <a:avLst/>
          </a:prstGeom>
        </p:spPr>
        <p:style>
          <a:lnRef idx="1">
            <a:schemeClr val="accent2"/>
          </a:lnRef>
          <a:fillRef idx="0">
            <a:schemeClr val="accent2"/>
          </a:fillRef>
          <a:effectRef idx="0">
            <a:schemeClr val="accent2"/>
          </a:effectRef>
          <a:fontRef idx="minor">
            <a:schemeClr val="tx1"/>
          </a:fontRef>
        </p:style>
      </p:cxnSp>
      <p:sp>
        <p:nvSpPr>
          <p:cNvPr id="143" name="Oval 142"/>
          <p:cNvSpPr/>
          <p:nvPr/>
        </p:nvSpPr>
        <p:spPr>
          <a:xfrm>
            <a:off x="3817144" y="5029200"/>
            <a:ext cx="228600" cy="233362"/>
          </a:xfrm>
          <a:prstGeom prst="ellipse">
            <a:avLst/>
          </a:prstGeom>
          <a:ln w="15875" cmpd="sng"/>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a:p>
        </p:txBody>
      </p:sp>
      <p:cxnSp>
        <p:nvCxnSpPr>
          <p:cNvPr id="144" name="Straight Connector 143"/>
          <p:cNvCxnSpPr>
            <a:endCxn id="145" idx="0"/>
          </p:cNvCxnSpPr>
          <p:nvPr/>
        </p:nvCxnSpPr>
        <p:spPr>
          <a:xfrm flipH="1">
            <a:off x="6667500" y="4313238"/>
            <a:ext cx="6350" cy="715962"/>
          </a:xfrm>
          <a:prstGeom prst="line">
            <a:avLst/>
          </a:prstGeom>
        </p:spPr>
        <p:style>
          <a:lnRef idx="1">
            <a:schemeClr val="accent5"/>
          </a:lnRef>
          <a:fillRef idx="0">
            <a:schemeClr val="accent5"/>
          </a:fillRef>
          <a:effectRef idx="0">
            <a:schemeClr val="accent5"/>
          </a:effectRef>
          <a:fontRef idx="minor">
            <a:schemeClr val="tx1"/>
          </a:fontRef>
        </p:style>
      </p:cxnSp>
      <p:sp>
        <p:nvSpPr>
          <p:cNvPr id="145" name="Oval 144"/>
          <p:cNvSpPr/>
          <p:nvPr/>
        </p:nvSpPr>
        <p:spPr>
          <a:xfrm>
            <a:off x="6553200" y="5029200"/>
            <a:ext cx="228600" cy="233362"/>
          </a:xfrm>
          <a:prstGeom prst="ellipse">
            <a:avLst/>
          </a:prstGeom>
          <a:ln w="15875" cmpd="sng"/>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146" name="TextBox 145"/>
          <p:cNvSpPr txBox="1"/>
          <p:nvPr/>
        </p:nvSpPr>
        <p:spPr>
          <a:xfrm>
            <a:off x="4038600" y="2218204"/>
            <a:ext cx="244951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lgn="ctr" eaLnBrk="1" hangingPunct="1">
              <a:defRPr/>
            </a:pPr>
            <a:r>
              <a:rPr lang="en-US" b="1" dirty="0">
                <a:solidFill>
                  <a:schemeClr val="accent4"/>
                </a:solidFill>
              </a:rPr>
              <a:t>OER </a:t>
            </a:r>
            <a:r>
              <a:rPr lang="en-US" b="1" dirty="0" smtClean="0">
                <a:solidFill>
                  <a:schemeClr val="accent4"/>
                </a:solidFill>
              </a:rPr>
              <a:t>Campus Status Updates</a:t>
            </a:r>
            <a:endParaRPr lang="en-US" sz="1200" dirty="0">
              <a:solidFill>
                <a:schemeClr val="tx1"/>
              </a:solidFill>
            </a:endParaRPr>
          </a:p>
        </p:txBody>
      </p:sp>
      <p:sp>
        <p:nvSpPr>
          <p:cNvPr id="147" name="TextBox 146"/>
          <p:cNvSpPr txBox="1"/>
          <p:nvPr/>
        </p:nvSpPr>
        <p:spPr>
          <a:xfrm>
            <a:off x="6694488" y="2224705"/>
            <a:ext cx="2449512"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p>
            <a:pPr algn="ctr" eaLnBrk="1" hangingPunct="1">
              <a:defRPr/>
            </a:pPr>
            <a:r>
              <a:rPr lang="en-US" b="1" dirty="0">
                <a:solidFill>
                  <a:srgbClr val="7030A0"/>
                </a:solidFill>
              </a:rPr>
              <a:t>SAC Approves Resolution on OER </a:t>
            </a:r>
            <a:endParaRPr lang="en-US" sz="1200" dirty="0">
              <a:solidFill>
                <a:schemeClr val="tx1"/>
              </a:solidFill>
            </a:endParaRPr>
          </a:p>
        </p:txBody>
      </p:sp>
      <p:cxnSp>
        <p:nvCxnSpPr>
          <p:cNvPr id="148" name="Straight Connector 147"/>
          <p:cNvCxnSpPr>
            <a:endCxn id="149" idx="4"/>
          </p:cNvCxnSpPr>
          <p:nvPr/>
        </p:nvCxnSpPr>
        <p:spPr>
          <a:xfrm flipV="1">
            <a:off x="7886700" y="3200400"/>
            <a:ext cx="0" cy="696914"/>
          </a:xfrm>
          <a:prstGeom prst="line">
            <a:avLst/>
          </a:prstGeom>
          <a:ln>
            <a:solidFill>
              <a:srgbClr val="552579"/>
            </a:solidFill>
          </a:ln>
        </p:spPr>
        <p:style>
          <a:lnRef idx="1">
            <a:schemeClr val="accent4"/>
          </a:lnRef>
          <a:fillRef idx="0">
            <a:schemeClr val="accent4"/>
          </a:fillRef>
          <a:effectRef idx="0">
            <a:schemeClr val="accent4"/>
          </a:effectRef>
          <a:fontRef idx="minor">
            <a:schemeClr val="tx1"/>
          </a:fontRef>
        </p:style>
      </p:cxnSp>
      <p:sp>
        <p:nvSpPr>
          <p:cNvPr id="149" name="Oval 148"/>
          <p:cNvSpPr/>
          <p:nvPr/>
        </p:nvSpPr>
        <p:spPr>
          <a:xfrm>
            <a:off x="7772400" y="2965450"/>
            <a:ext cx="228600" cy="234950"/>
          </a:xfrm>
          <a:prstGeom prst="ellipse">
            <a:avLst/>
          </a:prstGeom>
          <a:solidFill>
            <a:srgbClr val="7030A0"/>
          </a:solidFill>
          <a:ln w="15875" cmpd="sng">
            <a:solidFill>
              <a:srgbClr val="552579"/>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b="1">
              <a:ln w="22225">
                <a:solidFill>
                  <a:schemeClr val="accent2"/>
                </a:solidFill>
                <a:prstDash val="solid"/>
              </a:ln>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a:t>
            </a:r>
            <a:endParaRPr lang="en-US" dirty="0"/>
          </a:p>
        </p:txBody>
      </p:sp>
      <p:sp>
        <p:nvSpPr>
          <p:cNvPr id="6" name="Text Placeholder 5"/>
          <p:cNvSpPr>
            <a:spLocks noGrp="1"/>
          </p:cNvSpPr>
          <p:nvPr>
            <p:ph type="body" idx="1"/>
          </p:nvPr>
        </p:nvSpPr>
        <p:spPr/>
        <p:txBody>
          <a:bodyPr/>
          <a:lstStyle/>
          <a:p>
            <a:r>
              <a:rPr lang="en-US" dirty="0" smtClean="0"/>
              <a:t>Open Educational Resources (OER)</a:t>
            </a:r>
            <a:endParaRPr lang="en-US" dirty="0"/>
          </a:p>
        </p:txBody>
      </p:sp>
    </p:spTree>
    <p:extLst>
      <p:ext uri="{BB962C8B-B14F-4D97-AF65-F5344CB8AC3E}">
        <p14:creationId xmlns:p14="http://schemas.microsoft.com/office/powerpoint/2010/main" val="343237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105400" cy="4625975"/>
          </a:xfrm>
        </p:spPr>
        <p:txBody>
          <a:bodyPr/>
          <a:lstStyle/>
          <a:p>
            <a:r>
              <a:rPr lang="en-US" sz="2400" b="1" dirty="0" smtClean="0"/>
              <a:t>Faculty often curate OER </a:t>
            </a:r>
            <a:r>
              <a:rPr lang="en-US" sz="2400" dirty="0" smtClean="0"/>
              <a:t>to </a:t>
            </a:r>
            <a:br>
              <a:rPr lang="en-US" sz="2400" dirty="0" smtClean="0"/>
            </a:br>
            <a:r>
              <a:rPr lang="en-US" sz="2400" dirty="0" smtClean="0"/>
              <a:t>create course materials or use </a:t>
            </a:r>
            <a:br>
              <a:rPr lang="en-US" sz="2400" dirty="0" smtClean="0"/>
            </a:br>
            <a:r>
              <a:rPr lang="en-US" sz="2400" dirty="0" smtClean="0"/>
              <a:t>an open textbook </a:t>
            </a:r>
          </a:p>
          <a:p>
            <a:r>
              <a:rPr lang="en-US" sz="2400" b="1" dirty="0" smtClean="0"/>
              <a:t>Copyright permissions on open textbooks</a:t>
            </a:r>
            <a:r>
              <a:rPr lang="en-US" sz="2400" dirty="0" smtClean="0"/>
              <a:t> allow the public to use, adapt, and distribute high-quality course materials </a:t>
            </a:r>
          </a:p>
          <a:p>
            <a:r>
              <a:rPr lang="en-US" sz="2400" b="1" dirty="0" smtClean="0"/>
              <a:t>OER Commons Textbook Hub: </a:t>
            </a:r>
          </a:p>
          <a:p>
            <a:pPr lvl="1"/>
            <a:r>
              <a:rPr lang="en-US" sz="2400" dirty="0" smtClean="0">
                <a:hlinkClick r:id="rId2"/>
              </a:rPr>
              <a:t>https://www.oercommons.org/hubs/open-textbooks</a:t>
            </a:r>
            <a:r>
              <a:rPr lang="en-US" sz="2400" dirty="0" smtClean="0"/>
              <a:t> </a:t>
            </a:r>
            <a:endParaRPr lang="en-US" sz="2400" dirty="0"/>
          </a:p>
        </p:txBody>
      </p:sp>
      <p:sp>
        <p:nvSpPr>
          <p:cNvPr id="3" name="Text Placeholder 2"/>
          <p:cNvSpPr>
            <a:spLocks noGrp="1"/>
          </p:cNvSpPr>
          <p:nvPr>
            <p:ph type="body" sz="quarter" idx="13"/>
          </p:nvPr>
        </p:nvSpPr>
        <p:spPr/>
        <p:txBody>
          <a:bodyPr/>
          <a:lstStyle/>
          <a:p>
            <a:r>
              <a:rPr lang="en-US" smtClean="0"/>
              <a:t>Open Educational Resources (OER)</a:t>
            </a:r>
            <a:endParaRPr lang="en-US" dirty="0"/>
          </a:p>
        </p:txBody>
      </p:sp>
      <p:sp>
        <p:nvSpPr>
          <p:cNvPr id="4" name="Title 3"/>
          <p:cNvSpPr>
            <a:spLocks noGrp="1"/>
          </p:cNvSpPr>
          <p:nvPr>
            <p:ph type="title"/>
          </p:nvPr>
        </p:nvSpPr>
        <p:spPr/>
        <p:txBody>
          <a:bodyPr/>
          <a:lstStyle/>
          <a:p>
            <a:r>
              <a:rPr lang="en-US" dirty="0" smtClean="0"/>
              <a:t>Overview: What Are OER? </a:t>
            </a:r>
            <a:endParaRPr lang="en-US" dirty="0"/>
          </a:p>
        </p:txBody>
      </p:sp>
      <p:pic>
        <p:nvPicPr>
          <p:cNvPr id="5" name="Picture 10" descr="Related image">
            <a:hlinkClick r:id="rId3"/>
          </p:cNvPr>
          <p:cNvPicPr>
            <a:picLocks noChangeAspect="1" noChangeArrowheads="1"/>
          </p:cNvPicPr>
          <p:nvPr/>
        </p:nvPicPr>
        <p:blipFill>
          <a:blip r:embed="rId4" cstate="print"/>
          <a:srcRect/>
          <a:stretch>
            <a:fillRect/>
          </a:stretch>
        </p:blipFill>
        <p:spPr bwMode="auto">
          <a:xfrm>
            <a:off x="5638800" y="2438400"/>
            <a:ext cx="2895600" cy="2895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400" b="1" dirty="0" smtClean="0"/>
              <a:t>Tremendous cost savings to students: </a:t>
            </a:r>
          </a:p>
          <a:p>
            <a:pPr lvl="1"/>
            <a:r>
              <a:rPr lang="en-US" sz="2200" dirty="0" smtClean="0"/>
              <a:t>The average cost of college textbooks has risen 4 times faster than the rate of inflation over the past 10 years (Money Watch, January 2018)</a:t>
            </a:r>
          </a:p>
          <a:p>
            <a:pPr lvl="1"/>
            <a:r>
              <a:rPr lang="en-US" sz="2200" dirty="0" smtClean="0"/>
              <a:t>Students spend more than $1200 on books and materials each year (College Board) </a:t>
            </a:r>
          </a:p>
          <a:p>
            <a:r>
              <a:rPr lang="en-US" sz="2400" b="1" dirty="0"/>
              <a:t>Students have access </a:t>
            </a:r>
            <a:r>
              <a:rPr lang="en-US" sz="2400" dirty="0"/>
              <a:t>to course material on day one </a:t>
            </a:r>
          </a:p>
          <a:p>
            <a:r>
              <a:rPr lang="en-US" sz="2400" b="1" dirty="0"/>
              <a:t>Faculty can customize course materials </a:t>
            </a:r>
            <a:r>
              <a:rPr lang="en-US" sz="2400" dirty="0"/>
              <a:t>to fit the needs of their students </a:t>
            </a:r>
          </a:p>
          <a:p>
            <a:r>
              <a:rPr lang="en-US" sz="2400" b="1" dirty="0" smtClean="0"/>
              <a:t>High </a:t>
            </a:r>
            <a:r>
              <a:rPr lang="en-US" sz="2400" b="1" dirty="0"/>
              <a:t>cost of textbooks </a:t>
            </a:r>
            <a:r>
              <a:rPr lang="en-US" sz="2400" dirty="0"/>
              <a:t>is negatively impacting student access, success, and completion </a:t>
            </a:r>
          </a:p>
        </p:txBody>
      </p:sp>
      <p:sp>
        <p:nvSpPr>
          <p:cNvPr id="3" name="Text Placeholder 2"/>
          <p:cNvSpPr>
            <a:spLocks noGrp="1"/>
          </p:cNvSpPr>
          <p:nvPr>
            <p:ph type="body" sz="quarter" idx="13"/>
          </p:nvPr>
        </p:nvSpPr>
        <p:spPr/>
        <p:txBody>
          <a:bodyPr/>
          <a:lstStyle/>
          <a:p>
            <a:r>
              <a:rPr lang="en-US" smtClean="0"/>
              <a:t>Open Educational Resources (OER)</a:t>
            </a:r>
            <a:endParaRPr lang="en-US" dirty="0"/>
          </a:p>
        </p:txBody>
      </p:sp>
      <p:sp>
        <p:nvSpPr>
          <p:cNvPr id="4" name="Title 3"/>
          <p:cNvSpPr>
            <a:spLocks noGrp="1"/>
          </p:cNvSpPr>
          <p:nvPr>
            <p:ph type="title"/>
          </p:nvPr>
        </p:nvSpPr>
        <p:spPr/>
        <p:txBody>
          <a:bodyPr/>
          <a:lstStyle/>
          <a:p>
            <a:r>
              <a:rPr lang="en-US" smtClean="0"/>
              <a:t>Overview: Why Support OER?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400" b="1" dirty="0" smtClean="0"/>
              <a:t>U.S. Public Interest Research Group Education Fund student survey (2013):</a:t>
            </a:r>
          </a:p>
          <a:p>
            <a:pPr lvl="1"/>
            <a:r>
              <a:rPr lang="en-US" b="1" dirty="0" smtClean="0"/>
              <a:t>65% </a:t>
            </a:r>
            <a:r>
              <a:rPr lang="en-US" sz="2200" dirty="0" smtClean="0"/>
              <a:t>of students </a:t>
            </a:r>
            <a:r>
              <a:rPr lang="en-US" sz="2200" b="1" dirty="0" smtClean="0"/>
              <a:t>skip buying required texts </a:t>
            </a:r>
            <a:r>
              <a:rPr lang="en-US" sz="2200" dirty="0" smtClean="0"/>
              <a:t>at some point in their college career due to high cost of textbooks </a:t>
            </a:r>
          </a:p>
          <a:p>
            <a:pPr lvl="1"/>
            <a:r>
              <a:rPr lang="en-US" b="1" dirty="0"/>
              <a:t>94% </a:t>
            </a:r>
            <a:r>
              <a:rPr lang="en-US" sz="2200" dirty="0" smtClean="0"/>
              <a:t>of students who had chosen not to purchase a textbook were concerned that doing so would hurt their grade in the course—yet </a:t>
            </a:r>
            <a:r>
              <a:rPr lang="en-US" sz="2200" b="1" dirty="0" smtClean="0"/>
              <a:t>knowingly accepted the risk of a lower grade </a:t>
            </a:r>
            <a:r>
              <a:rPr lang="en-US" sz="2200" dirty="0" smtClean="0"/>
              <a:t>to avoid paying for the textbook </a:t>
            </a:r>
          </a:p>
          <a:p>
            <a:pPr lvl="1"/>
            <a:r>
              <a:rPr lang="en-US" b="1" dirty="0"/>
              <a:t>48% </a:t>
            </a:r>
            <a:r>
              <a:rPr lang="en-US" sz="2200" dirty="0" smtClean="0"/>
              <a:t>of students reported that </a:t>
            </a:r>
            <a:r>
              <a:rPr lang="en-US" sz="2200" b="1" dirty="0" smtClean="0"/>
              <a:t>cost of textbooks impacted how many and which classes </a:t>
            </a:r>
            <a:r>
              <a:rPr lang="en-US" sz="2200" dirty="0" smtClean="0"/>
              <a:t>they took</a:t>
            </a:r>
          </a:p>
          <a:p>
            <a:pPr lvl="1"/>
            <a:r>
              <a:rPr lang="en-US" b="1" dirty="0"/>
              <a:t>82% </a:t>
            </a:r>
            <a:r>
              <a:rPr lang="en-US" sz="2200" dirty="0" smtClean="0"/>
              <a:t>of students felt they </a:t>
            </a:r>
            <a:r>
              <a:rPr lang="en-US" sz="2200" b="1" dirty="0" smtClean="0"/>
              <a:t>would do significantly better </a:t>
            </a:r>
            <a:r>
              <a:rPr lang="en-US" sz="2200" dirty="0" smtClean="0"/>
              <a:t>in a course if textbook was available free online and buying a print copy was optional </a:t>
            </a:r>
          </a:p>
        </p:txBody>
      </p:sp>
      <p:sp>
        <p:nvSpPr>
          <p:cNvPr id="3" name="Text Placeholder 2"/>
          <p:cNvSpPr>
            <a:spLocks noGrp="1"/>
          </p:cNvSpPr>
          <p:nvPr>
            <p:ph type="body" sz="quarter" idx="13"/>
          </p:nvPr>
        </p:nvSpPr>
        <p:spPr/>
        <p:txBody>
          <a:bodyPr/>
          <a:lstStyle/>
          <a:p>
            <a:r>
              <a:rPr lang="en-US" smtClean="0"/>
              <a:t>Open Educational Resources (OER)</a:t>
            </a:r>
            <a:endParaRPr lang="en-US" dirty="0"/>
          </a:p>
        </p:txBody>
      </p:sp>
      <p:sp>
        <p:nvSpPr>
          <p:cNvPr id="4" name="Title 3"/>
          <p:cNvSpPr>
            <a:spLocks noGrp="1"/>
          </p:cNvSpPr>
          <p:nvPr>
            <p:ph type="title"/>
          </p:nvPr>
        </p:nvSpPr>
        <p:spPr/>
        <p:txBody>
          <a:bodyPr/>
          <a:lstStyle/>
          <a:p>
            <a:r>
              <a:rPr lang="en-US" dirty="0" smtClean="0"/>
              <a:t>Overview: Why Support OER?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mtClean="0"/>
              <a:t> </a:t>
            </a: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dirty="0" smtClean="0"/>
          </a:p>
        </p:txBody>
      </p:sp>
      <p:sp>
        <p:nvSpPr>
          <p:cNvPr id="3" name="Text Placeholder 2"/>
          <p:cNvSpPr>
            <a:spLocks noGrp="1"/>
          </p:cNvSpPr>
          <p:nvPr>
            <p:ph type="body" sz="quarter" idx="13"/>
          </p:nvPr>
        </p:nvSpPr>
        <p:spPr/>
        <p:txBody>
          <a:bodyPr/>
          <a:lstStyle/>
          <a:p>
            <a:r>
              <a:rPr lang="en-US" smtClean="0"/>
              <a:t>Open Educational Resources (OER)</a:t>
            </a:r>
            <a:endParaRPr lang="en-US" dirty="0"/>
          </a:p>
        </p:txBody>
      </p:sp>
      <p:sp>
        <p:nvSpPr>
          <p:cNvPr id="4" name="Title 3"/>
          <p:cNvSpPr>
            <a:spLocks noGrp="1"/>
          </p:cNvSpPr>
          <p:nvPr>
            <p:ph type="title"/>
          </p:nvPr>
        </p:nvSpPr>
        <p:spPr/>
        <p:txBody>
          <a:bodyPr/>
          <a:lstStyle/>
          <a:p>
            <a:r>
              <a:rPr lang="en-US" smtClean="0"/>
              <a:t>Overview: Why support OER?</a:t>
            </a:r>
            <a:endParaRPr lang="en-US" dirty="0"/>
          </a:p>
        </p:txBody>
      </p:sp>
      <p:pic>
        <p:nvPicPr>
          <p:cNvPr id="61442" name="Picture 2" descr="C:\Users\PMarshall\Desktop\Florida OER.PNG"/>
          <p:cNvPicPr>
            <a:picLocks noChangeAspect="1" noChangeArrowheads="1"/>
          </p:cNvPicPr>
          <p:nvPr/>
        </p:nvPicPr>
        <p:blipFill>
          <a:blip r:embed="rId2" cstate="print"/>
          <a:srcRect/>
          <a:stretch>
            <a:fillRect/>
          </a:stretch>
        </p:blipFill>
        <p:spPr bwMode="auto">
          <a:xfrm>
            <a:off x="304800" y="1524000"/>
            <a:ext cx="8686800" cy="5054760"/>
          </a:xfrm>
          <a:prstGeom prst="rect">
            <a:avLst/>
          </a:prstGeom>
          <a:noFill/>
        </p:spPr>
      </p:pic>
      <p:sp>
        <p:nvSpPr>
          <p:cNvPr id="8" name="TextBox 7"/>
          <p:cNvSpPr txBox="1"/>
          <p:nvPr/>
        </p:nvSpPr>
        <p:spPr>
          <a:xfrm>
            <a:off x="152400" y="6416498"/>
            <a:ext cx="5334602" cy="338554"/>
          </a:xfrm>
          <a:prstGeom prst="rect">
            <a:avLst/>
          </a:prstGeom>
          <a:noFill/>
        </p:spPr>
        <p:txBody>
          <a:bodyPr wrap="none" rtlCol="0">
            <a:spAutoFit/>
          </a:bodyPr>
          <a:lstStyle/>
          <a:p>
            <a:r>
              <a:rPr lang="en-US" sz="1600" dirty="0" smtClean="0">
                <a:latin typeface="+mn-lt"/>
              </a:rPr>
              <a:t>Source: 2016 Student Survey by Florida Virtual Campus </a:t>
            </a:r>
            <a:endParaRPr lang="en-US" sz="16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Open Educational Resources (OER)</a:t>
            </a:r>
            <a:endParaRPr lang="en-US" dirty="0"/>
          </a:p>
        </p:txBody>
      </p:sp>
      <p:sp>
        <p:nvSpPr>
          <p:cNvPr id="4" name="Title 3"/>
          <p:cNvSpPr>
            <a:spLocks noGrp="1"/>
          </p:cNvSpPr>
          <p:nvPr>
            <p:ph type="title"/>
          </p:nvPr>
        </p:nvSpPr>
        <p:spPr/>
        <p:txBody>
          <a:bodyPr/>
          <a:lstStyle/>
          <a:p>
            <a:r>
              <a:rPr lang="en-US" smtClean="0"/>
              <a:t>Existing Support for OER: FY18 PIF Grants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182889959"/>
              </p:ext>
            </p:extLst>
          </p:nvPr>
        </p:nvGraphicFramePr>
        <p:xfrm>
          <a:off x="225778" y="2133600"/>
          <a:ext cx="8689623" cy="4393729"/>
        </p:xfrm>
        <a:graphic>
          <a:graphicData uri="http://schemas.openxmlformats.org/drawingml/2006/table">
            <a:tbl>
              <a:tblPr firstRow="1" firstCol="1" bandRow="1">
                <a:tableStyleId>{5C22544A-7EE6-4342-B048-85BDC9FD1C3A}</a:tableStyleId>
              </a:tblPr>
              <a:tblGrid>
                <a:gridCol w="965514">
                  <a:extLst>
                    <a:ext uri="{9D8B030D-6E8A-4147-A177-3AD203B41FA5}">
                      <a16:colId xmlns:a16="http://schemas.microsoft.com/office/drawing/2014/main" xmlns="" val="20000"/>
                    </a:ext>
                  </a:extLst>
                </a:gridCol>
                <a:gridCol w="1528731">
                  <a:extLst>
                    <a:ext uri="{9D8B030D-6E8A-4147-A177-3AD203B41FA5}">
                      <a16:colId xmlns:a16="http://schemas.microsoft.com/office/drawing/2014/main" xmlns="" val="20001"/>
                    </a:ext>
                  </a:extLst>
                </a:gridCol>
                <a:gridCol w="5054830">
                  <a:extLst>
                    <a:ext uri="{9D8B030D-6E8A-4147-A177-3AD203B41FA5}">
                      <a16:colId xmlns:a16="http://schemas.microsoft.com/office/drawing/2014/main" xmlns="" val="20002"/>
                    </a:ext>
                  </a:extLst>
                </a:gridCol>
                <a:gridCol w="1140548">
                  <a:extLst>
                    <a:ext uri="{9D8B030D-6E8A-4147-A177-3AD203B41FA5}">
                      <a16:colId xmlns:a16="http://schemas.microsoft.com/office/drawing/2014/main" xmlns="" val="20003"/>
                    </a:ext>
                  </a:extLst>
                </a:gridCol>
              </a:tblGrid>
              <a:tr h="457200">
                <a:tc>
                  <a:txBody>
                    <a:bodyPr/>
                    <a:lstStyle/>
                    <a:p>
                      <a:pPr marL="0" marR="0">
                        <a:lnSpc>
                          <a:spcPct val="115000"/>
                        </a:lnSpc>
                        <a:spcBef>
                          <a:spcPts val="0"/>
                        </a:spcBef>
                        <a:spcAft>
                          <a:spcPts val="0"/>
                        </a:spcAft>
                      </a:pPr>
                      <a:r>
                        <a:rPr lang="en-US" sz="1400" dirty="0"/>
                        <a:t>Campus</a:t>
                      </a:r>
                      <a:endParaRPr lang="en-US" sz="1100"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400" dirty="0"/>
                        <a:t>Grant Focus</a:t>
                      </a:r>
                      <a:endParaRPr lang="en-US" sz="1100"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400" dirty="0"/>
                        <a:t>Description</a:t>
                      </a:r>
                      <a:endParaRPr lang="en-US" sz="1100" dirty="0">
                        <a:latin typeface="+mn-lt"/>
                        <a:ea typeface="Calibri"/>
                        <a:cs typeface="Times New Roman"/>
                      </a:endParaRPr>
                    </a:p>
                  </a:txBody>
                  <a:tcPr marL="68580" marR="68580" anchor="ctr"/>
                </a:tc>
                <a:tc>
                  <a:txBody>
                    <a:bodyPr/>
                    <a:lstStyle/>
                    <a:p>
                      <a:pPr marL="0" marR="0" algn="r">
                        <a:lnSpc>
                          <a:spcPct val="115000"/>
                        </a:lnSpc>
                        <a:spcBef>
                          <a:spcPts val="0"/>
                        </a:spcBef>
                        <a:spcAft>
                          <a:spcPts val="0"/>
                        </a:spcAft>
                      </a:pPr>
                      <a:r>
                        <a:rPr lang="en-US" sz="1400" dirty="0"/>
                        <a:t>Award</a:t>
                      </a:r>
                      <a:endParaRPr lang="en-US" sz="1100" dirty="0">
                        <a:latin typeface="+mn-lt"/>
                        <a:ea typeface="Calibri"/>
                        <a:cs typeface="Times New Roman"/>
                      </a:endParaRPr>
                    </a:p>
                  </a:txBody>
                  <a:tcPr marL="68580" marR="68580" anchor="ctr"/>
                </a:tc>
                <a:extLst>
                  <a:ext uri="{0D108BD9-81ED-4DB2-BD59-A6C34878D82A}">
                    <a16:rowId xmlns:a16="http://schemas.microsoft.com/office/drawing/2014/main" xmlns="" val="10000"/>
                  </a:ext>
                </a:extLst>
              </a:tr>
              <a:tr h="262356">
                <a:tc>
                  <a:txBody>
                    <a:bodyPr/>
                    <a:lstStyle/>
                    <a:p>
                      <a:pPr marL="0" marR="0">
                        <a:lnSpc>
                          <a:spcPct val="115000"/>
                        </a:lnSpc>
                        <a:spcBef>
                          <a:spcPts val="0"/>
                        </a:spcBef>
                        <a:spcAft>
                          <a:spcPts val="0"/>
                        </a:spcAft>
                      </a:pPr>
                      <a:r>
                        <a:rPr lang="en-US" sz="1100" dirty="0"/>
                        <a:t>Bristol</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100" b="1" dirty="0"/>
                        <a:t>Expanding pathways to student success</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000" dirty="0"/>
                        <a:t>Create OERs to support underprepared students, scale services to directly support adult learners, and develop training programs for faculty and professional advisors on the College’s Proactive Advising model.</a:t>
                      </a:r>
                      <a:endParaRPr lang="en-US" sz="1000" dirty="0">
                        <a:latin typeface="+mn-lt"/>
                        <a:ea typeface="Calibri"/>
                        <a:cs typeface="Times New Roman"/>
                      </a:endParaRPr>
                    </a:p>
                  </a:txBody>
                  <a:tcPr marL="68580" marR="68580" anchor="ctr"/>
                </a:tc>
                <a:tc>
                  <a:txBody>
                    <a:bodyPr/>
                    <a:lstStyle/>
                    <a:p>
                      <a:pPr marL="0" marR="0" algn="r">
                        <a:lnSpc>
                          <a:spcPct val="115000"/>
                        </a:lnSpc>
                        <a:spcBef>
                          <a:spcPts val="0"/>
                        </a:spcBef>
                        <a:spcAft>
                          <a:spcPts val="0"/>
                        </a:spcAft>
                      </a:pPr>
                      <a:r>
                        <a:rPr lang="en-US" sz="1600" dirty="0"/>
                        <a:t>$75,000</a:t>
                      </a:r>
                      <a:endParaRPr lang="en-US" sz="1600" dirty="0">
                        <a:latin typeface="+mn-lt"/>
                        <a:ea typeface="Calibri"/>
                        <a:cs typeface="Times New Roman"/>
                      </a:endParaRPr>
                    </a:p>
                  </a:txBody>
                  <a:tcPr marL="68580" marR="68580" anchor="ctr"/>
                </a:tc>
                <a:extLst>
                  <a:ext uri="{0D108BD9-81ED-4DB2-BD59-A6C34878D82A}">
                    <a16:rowId xmlns:a16="http://schemas.microsoft.com/office/drawing/2014/main" xmlns="" val="10001"/>
                  </a:ext>
                </a:extLst>
              </a:tr>
              <a:tr h="132625">
                <a:tc>
                  <a:txBody>
                    <a:bodyPr/>
                    <a:lstStyle/>
                    <a:p>
                      <a:pPr marL="0" marR="0">
                        <a:lnSpc>
                          <a:spcPct val="115000"/>
                        </a:lnSpc>
                        <a:spcBef>
                          <a:spcPts val="0"/>
                        </a:spcBef>
                        <a:spcAft>
                          <a:spcPts val="0"/>
                        </a:spcAft>
                      </a:pPr>
                      <a:r>
                        <a:rPr lang="en-US" sz="1100" dirty="0"/>
                        <a:t>Greenfield</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100" b="1" dirty="0"/>
                        <a:t>Creating a technology </a:t>
                      </a:r>
                      <a:r>
                        <a:rPr lang="en-US" sz="1100" b="1" dirty="0" smtClean="0"/>
                        <a:t/>
                      </a:r>
                      <a:br>
                        <a:rPr lang="en-US" sz="1100" b="1" dirty="0" smtClean="0"/>
                      </a:br>
                      <a:r>
                        <a:rPr lang="en-US" sz="1100" b="1" dirty="0" smtClean="0"/>
                        <a:t>lending </a:t>
                      </a:r>
                      <a:r>
                        <a:rPr lang="en-US" sz="1100" b="1" dirty="0"/>
                        <a:t>library</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000" dirty="0"/>
                        <a:t>Provide crucial technology and OER’s for students with the goal of increasing access to critical educational computing and technology, particularly for low-income students who cannot afford technology for home and/or for off-campus use.</a:t>
                      </a:r>
                      <a:endParaRPr lang="en-US" sz="1000" dirty="0">
                        <a:latin typeface="+mn-lt"/>
                        <a:ea typeface="Calibri"/>
                        <a:cs typeface="Times New Roman"/>
                      </a:endParaRPr>
                    </a:p>
                  </a:txBody>
                  <a:tcPr marL="68580" marR="68580" anchor="ctr"/>
                </a:tc>
                <a:tc>
                  <a:txBody>
                    <a:bodyPr/>
                    <a:lstStyle/>
                    <a:p>
                      <a:pPr marL="0" marR="0" algn="r">
                        <a:lnSpc>
                          <a:spcPct val="115000"/>
                        </a:lnSpc>
                        <a:spcBef>
                          <a:spcPts val="0"/>
                        </a:spcBef>
                        <a:spcAft>
                          <a:spcPts val="0"/>
                        </a:spcAft>
                      </a:pPr>
                      <a:r>
                        <a:rPr lang="en-US" sz="1600" dirty="0"/>
                        <a:t>$69,958</a:t>
                      </a:r>
                      <a:endParaRPr lang="en-US" sz="1600" dirty="0">
                        <a:latin typeface="+mn-lt"/>
                        <a:ea typeface="Calibri"/>
                        <a:cs typeface="Times New Roman"/>
                      </a:endParaRPr>
                    </a:p>
                  </a:txBody>
                  <a:tcPr marL="68580" marR="68580" anchor="ctr"/>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0"/>
                        </a:spcAft>
                      </a:pPr>
                      <a:r>
                        <a:rPr lang="en-US" sz="1100" dirty="0"/>
                        <a:t>Massasoit</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100" b="1" dirty="0" smtClean="0"/>
                        <a:t>Expanding </a:t>
                      </a:r>
                      <a:r>
                        <a:rPr lang="en-US" sz="1100" b="1" dirty="0"/>
                        <a:t>use </a:t>
                      </a:r>
                      <a:r>
                        <a:rPr lang="en-US" sz="1100" b="1" dirty="0" smtClean="0"/>
                        <a:t/>
                      </a:r>
                      <a:br>
                        <a:rPr lang="en-US" sz="1100" b="1" dirty="0" smtClean="0"/>
                      </a:br>
                      <a:r>
                        <a:rPr lang="en-US" sz="1100" b="1" dirty="0" smtClean="0"/>
                        <a:t>of OER</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000" dirty="0"/>
                        <a:t>Increase number of courses and sections offered using OER from 51 in fall 2017 to 90 in fall 2018, increase number of faculty who teach at least one course using OER from 35 to 65, and reduce student textbook costs by $270,000 for fall 2018 semester.</a:t>
                      </a:r>
                      <a:endParaRPr lang="en-US" sz="1000" dirty="0">
                        <a:latin typeface="+mn-lt"/>
                        <a:ea typeface="Calibri"/>
                        <a:cs typeface="Times New Roman"/>
                      </a:endParaRPr>
                    </a:p>
                  </a:txBody>
                  <a:tcPr marL="68580" marR="68580" anchor="ctr"/>
                </a:tc>
                <a:tc>
                  <a:txBody>
                    <a:bodyPr/>
                    <a:lstStyle/>
                    <a:p>
                      <a:pPr marL="0" marR="0" algn="r">
                        <a:lnSpc>
                          <a:spcPct val="115000"/>
                        </a:lnSpc>
                        <a:spcBef>
                          <a:spcPts val="0"/>
                        </a:spcBef>
                        <a:spcAft>
                          <a:spcPts val="0"/>
                        </a:spcAft>
                      </a:pPr>
                      <a:r>
                        <a:rPr lang="en-US" sz="1600" dirty="0"/>
                        <a:t>$58,765</a:t>
                      </a:r>
                      <a:endParaRPr lang="en-US" sz="1600" dirty="0">
                        <a:latin typeface="+mn-lt"/>
                        <a:ea typeface="Calibri"/>
                        <a:cs typeface="Times New Roman"/>
                      </a:endParaRPr>
                    </a:p>
                  </a:txBody>
                  <a:tcPr marL="68580" marR="68580" anchor="ctr"/>
                </a:tc>
                <a:extLst>
                  <a:ext uri="{0D108BD9-81ED-4DB2-BD59-A6C34878D82A}">
                    <a16:rowId xmlns:a16="http://schemas.microsoft.com/office/drawing/2014/main" xmlns="" val="10003"/>
                  </a:ext>
                </a:extLst>
              </a:tr>
              <a:tr h="279309">
                <a:tc>
                  <a:txBody>
                    <a:bodyPr/>
                    <a:lstStyle/>
                    <a:p>
                      <a:pPr marL="0" marR="0">
                        <a:lnSpc>
                          <a:spcPct val="115000"/>
                        </a:lnSpc>
                        <a:spcBef>
                          <a:spcPts val="0"/>
                        </a:spcBef>
                        <a:spcAft>
                          <a:spcPts val="0"/>
                        </a:spcAft>
                      </a:pPr>
                      <a:r>
                        <a:rPr lang="en-US" sz="1100" dirty="0"/>
                        <a:t>Mount </a:t>
                      </a:r>
                      <a:r>
                        <a:rPr lang="en-US" sz="1100" dirty="0" err="1"/>
                        <a:t>Wachusett</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100" b="1" dirty="0"/>
                        <a:t>Implement OER faculty fellowship program</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000" dirty="0"/>
                        <a:t>Develop and implement OER outreach/PD for a ten Faculty Fellows cohort</a:t>
                      </a:r>
                      <a:r>
                        <a:rPr lang="en-US" sz="1000" dirty="0" smtClean="0"/>
                        <a:t>. </a:t>
                      </a:r>
                      <a:r>
                        <a:rPr lang="en-US" sz="1000" dirty="0"/>
                        <a:t>The PD includes access to OER resources and exposure to common technology used to make OER adoption more successful.  Faculty Fellows then develop a curriculum map of their courses for full OER integration into their courses.  </a:t>
                      </a:r>
                      <a:endParaRPr lang="en-US" sz="1000" dirty="0">
                        <a:latin typeface="+mn-lt"/>
                        <a:ea typeface="Calibri"/>
                        <a:cs typeface="Times New Roman"/>
                      </a:endParaRPr>
                    </a:p>
                  </a:txBody>
                  <a:tcPr marL="68580" marR="68580" anchor="ctr"/>
                </a:tc>
                <a:tc>
                  <a:txBody>
                    <a:bodyPr/>
                    <a:lstStyle/>
                    <a:p>
                      <a:pPr marL="0" marR="0" algn="r">
                        <a:lnSpc>
                          <a:spcPct val="115000"/>
                        </a:lnSpc>
                        <a:spcBef>
                          <a:spcPts val="0"/>
                        </a:spcBef>
                        <a:spcAft>
                          <a:spcPts val="0"/>
                        </a:spcAft>
                      </a:pPr>
                      <a:r>
                        <a:rPr lang="en-US" sz="1600" dirty="0"/>
                        <a:t>$16,235</a:t>
                      </a:r>
                      <a:endParaRPr lang="en-US" sz="1600" dirty="0">
                        <a:latin typeface="+mn-lt"/>
                        <a:ea typeface="Calibri"/>
                        <a:cs typeface="Times New Roman"/>
                      </a:endParaRPr>
                    </a:p>
                  </a:txBody>
                  <a:tcPr marL="68580" marR="68580" anchor="ctr"/>
                </a:tc>
                <a:extLst>
                  <a:ext uri="{0D108BD9-81ED-4DB2-BD59-A6C34878D82A}">
                    <a16:rowId xmlns:a16="http://schemas.microsoft.com/office/drawing/2014/main" xmlns="" val="10004"/>
                  </a:ext>
                </a:extLst>
              </a:tr>
              <a:tr h="202918">
                <a:tc>
                  <a:txBody>
                    <a:bodyPr/>
                    <a:lstStyle/>
                    <a:p>
                      <a:pPr marL="0" marR="0">
                        <a:lnSpc>
                          <a:spcPct val="115000"/>
                        </a:lnSpc>
                        <a:spcBef>
                          <a:spcPts val="0"/>
                        </a:spcBef>
                        <a:spcAft>
                          <a:spcPts val="0"/>
                        </a:spcAft>
                      </a:pPr>
                      <a:r>
                        <a:rPr lang="en-US" sz="1100" dirty="0"/>
                        <a:t>North Shore</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100" b="1" dirty="0"/>
                        <a:t>Flexible learning</a:t>
                      </a:r>
                      <a:endParaRPr lang="en-US" sz="1100" b="1" dirty="0">
                        <a:latin typeface="+mn-lt"/>
                        <a:ea typeface="Calibri"/>
                        <a:cs typeface="Times New Roman"/>
                      </a:endParaRPr>
                    </a:p>
                  </a:txBody>
                  <a:tcPr marL="68580" marR="68580" anchor="ctr"/>
                </a:tc>
                <a:tc>
                  <a:txBody>
                    <a:bodyPr/>
                    <a:lstStyle/>
                    <a:p>
                      <a:pPr marL="0" marR="0">
                        <a:lnSpc>
                          <a:spcPct val="115000"/>
                        </a:lnSpc>
                        <a:spcBef>
                          <a:spcPts val="0"/>
                        </a:spcBef>
                        <a:spcAft>
                          <a:spcPts val="0"/>
                        </a:spcAft>
                      </a:pPr>
                      <a:r>
                        <a:rPr lang="en-US" sz="1000" dirty="0"/>
                        <a:t>Develop 20 hybrid courses to create an accelerated Liberal Arts Transfer degree featuring high impact practices:  faculty advising; credit for prior learning; open educational resources (OER) and low cost texts; embedded First Year Experience (FYE) courses; seven-week back-to-back hybrid courses, and structured schedules.  </a:t>
                      </a:r>
                      <a:endParaRPr lang="en-US" sz="1000" dirty="0">
                        <a:latin typeface="+mn-lt"/>
                        <a:ea typeface="Calibri"/>
                        <a:cs typeface="Times New Roman"/>
                      </a:endParaRPr>
                    </a:p>
                  </a:txBody>
                  <a:tcPr marL="68580" marR="68580" anchor="ctr"/>
                </a:tc>
                <a:tc>
                  <a:txBody>
                    <a:bodyPr/>
                    <a:lstStyle/>
                    <a:p>
                      <a:pPr marL="0" marR="0" algn="r">
                        <a:lnSpc>
                          <a:spcPct val="115000"/>
                        </a:lnSpc>
                        <a:spcBef>
                          <a:spcPts val="0"/>
                        </a:spcBef>
                        <a:spcAft>
                          <a:spcPts val="0"/>
                        </a:spcAft>
                      </a:pPr>
                      <a:r>
                        <a:rPr lang="en-US" sz="1600" dirty="0"/>
                        <a:t>$100,000</a:t>
                      </a:r>
                      <a:endParaRPr lang="en-US" sz="1600" dirty="0">
                        <a:latin typeface="+mn-lt"/>
                        <a:ea typeface="Calibri"/>
                        <a:cs typeface="Times New Roman"/>
                      </a:endParaRPr>
                    </a:p>
                  </a:txBody>
                  <a:tcPr marL="68580" marR="68580" anchor="ctr"/>
                </a:tc>
                <a:extLst>
                  <a:ext uri="{0D108BD9-81ED-4DB2-BD59-A6C34878D82A}">
                    <a16:rowId xmlns:a16="http://schemas.microsoft.com/office/drawing/2014/main" xmlns="" val="10005"/>
                  </a:ext>
                </a:extLst>
              </a:tr>
              <a:tr h="447331">
                <a:tc gridSpan="3">
                  <a:txBody>
                    <a:bodyPr/>
                    <a:lstStyle/>
                    <a:p>
                      <a:pPr algn="r"/>
                      <a:r>
                        <a:rPr kumimoji="0" lang="en-US" sz="1100" kern="1200" dirty="0" smtClean="0"/>
                        <a:t>TOTAL:</a:t>
                      </a:r>
                      <a:endParaRPr kumimoji="0" lang="en-US" sz="1100" b="1" kern="1200" dirty="0">
                        <a:solidFill>
                          <a:schemeClr val="lt1"/>
                        </a:solidFill>
                        <a:latin typeface="+mn-lt"/>
                        <a:ea typeface="+mn-ea"/>
                        <a:cs typeface="+mn-cs"/>
                      </a:endParaRPr>
                    </a:p>
                  </a:txBody>
                  <a:tcPr anchor="ctr"/>
                </a:tc>
                <a:tc hMerge="1">
                  <a:txBody>
                    <a:bodyPr/>
                    <a:lstStyle/>
                    <a:p>
                      <a:endParaRPr lang="en-US" sz="1100" b="1" dirty="0">
                        <a:solidFill>
                          <a:schemeClr val="tx2"/>
                        </a:solidFill>
                        <a:latin typeface="+mn-lt"/>
                      </a:endParaRPr>
                    </a:p>
                  </a:txBody>
                  <a:tcPr/>
                </a:tc>
                <a:tc hMerge="1">
                  <a:txBody>
                    <a:bodyPr/>
                    <a:lstStyle/>
                    <a:p>
                      <a:pPr algn="r"/>
                      <a:endParaRPr lang="en-US" sz="1100" b="1" dirty="0">
                        <a:solidFill>
                          <a:schemeClr val="tx2"/>
                        </a:solidFill>
                        <a:latin typeface="+mn-lt"/>
                      </a:endParaRPr>
                    </a:p>
                  </a:txBody>
                  <a:tcPr/>
                </a:tc>
                <a:tc>
                  <a:txBody>
                    <a:bodyPr/>
                    <a:lstStyle/>
                    <a:p>
                      <a:pPr marL="0" marR="0" algn="r" rtl="0" eaLnBrk="1" latinLnBrk="0" hangingPunct="1">
                        <a:lnSpc>
                          <a:spcPct val="115000"/>
                        </a:lnSpc>
                        <a:spcBef>
                          <a:spcPts val="0"/>
                        </a:spcBef>
                        <a:spcAft>
                          <a:spcPts val="0"/>
                        </a:spcAft>
                      </a:pPr>
                      <a:r>
                        <a:rPr kumimoji="0" lang="en-US" sz="1600" b="1" kern="1200" dirty="0" smtClean="0"/>
                        <a:t>$319,958</a:t>
                      </a:r>
                      <a:endParaRPr kumimoji="0" lang="en-US" sz="1600" b="1" kern="1200" dirty="0">
                        <a:solidFill>
                          <a:schemeClr val="dk1"/>
                        </a:solidFill>
                        <a:latin typeface="+mn-lt"/>
                        <a:ea typeface="+mn-ea"/>
                        <a:cs typeface="+mn-cs"/>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83364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 Open Project</a:t>
            </a:r>
            <a:endParaRPr lang="en-US" dirty="0"/>
          </a:p>
        </p:txBody>
      </p:sp>
      <p:sp>
        <p:nvSpPr>
          <p:cNvPr id="6" name="Text Placeholder 5"/>
          <p:cNvSpPr>
            <a:spLocks noGrp="1"/>
          </p:cNvSpPr>
          <p:nvPr>
            <p:ph type="body" idx="1"/>
          </p:nvPr>
        </p:nvSpPr>
        <p:spPr/>
        <p:txBody>
          <a:bodyPr/>
          <a:lstStyle/>
          <a:p>
            <a:r>
              <a:rPr lang="en-US" dirty="0" smtClean="0"/>
              <a:t>Massachusetts Community Colleges</a:t>
            </a:r>
            <a:endParaRPr lang="en-US" dirty="0"/>
          </a:p>
        </p:txBody>
      </p:sp>
      <p:sp>
        <p:nvSpPr>
          <p:cNvPr id="4" name="TextBox 3"/>
          <p:cNvSpPr txBox="1"/>
          <p:nvPr/>
        </p:nvSpPr>
        <p:spPr>
          <a:xfrm>
            <a:off x="609600" y="3276600"/>
            <a:ext cx="7696200" cy="1277273"/>
          </a:xfrm>
          <a:prstGeom prst="rect">
            <a:avLst/>
          </a:prstGeom>
          <a:noFill/>
        </p:spPr>
        <p:txBody>
          <a:bodyPr wrap="square" rtlCol="0">
            <a:spAutoFit/>
          </a:bodyPr>
          <a:lstStyle/>
          <a:p>
            <a:pPr>
              <a:spcAft>
                <a:spcPts val="600"/>
              </a:spcAft>
            </a:pPr>
            <a:r>
              <a:rPr lang="en-US" b="1" dirty="0">
                <a:solidFill>
                  <a:schemeClr val="bg1"/>
                </a:solidFill>
                <a:latin typeface="+mn-lt"/>
              </a:rPr>
              <a:t>Sue </a:t>
            </a:r>
            <a:r>
              <a:rPr lang="en-US" b="1" dirty="0" err="1">
                <a:solidFill>
                  <a:schemeClr val="bg1"/>
                </a:solidFill>
                <a:latin typeface="+mn-lt"/>
              </a:rPr>
              <a:t>Tashjian</a:t>
            </a:r>
            <a:r>
              <a:rPr lang="en-US" b="1" dirty="0">
                <a:solidFill>
                  <a:schemeClr val="bg1"/>
                </a:solidFill>
                <a:latin typeface="+mn-lt"/>
              </a:rPr>
              <a:t>, </a:t>
            </a:r>
            <a:r>
              <a:rPr lang="en-US" dirty="0">
                <a:solidFill>
                  <a:schemeClr val="bg1"/>
                </a:solidFill>
                <a:latin typeface="+mn-lt"/>
              </a:rPr>
              <a:t>Coordinator of Instructional Technology, Northern Essex Community College</a:t>
            </a:r>
          </a:p>
          <a:p>
            <a:pPr>
              <a:spcAft>
                <a:spcPts val="600"/>
              </a:spcAft>
            </a:pPr>
            <a:r>
              <a:rPr lang="en-US" b="1" dirty="0">
                <a:solidFill>
                  <a:schemeClr val="bg1"/>
                </a:solidFill>
                <a:latin typeface="+mn-lt"/>
              </a:rPr>
              <a:t>Jody Carson, </a:t>
            </a:r>
            <a:r>
              <a:rPr lang="en-US" dirty="0">
                <a:solidFill>
                  <a:schemeClr val="bg1"/>
                </a:solidFill>
                <a:latin typeface="+mn-lt"/>
              </a:rPr>
              <a:t>Professor of Early Childhood Education, Northern Essex Community </a:t>
            </a:r>
            <a:r>
              <a:rPr lang="en-US" dirty="0" smtClean="0">
                <a:solidFill>
                  <a:schemeClr val="bg1"/>
                </a:solidFill>
                <a:latin typeface="+mn-lt"/>
              </a:rPr>
              <a:t>College</a:t>
            </a:r>
            <a:endParaRPr lang="en-US" dirty="0">
              <a:solidFill>
                <a:schemeClr val="bg1"/>
              </a:solidFill>
              <a:latin typeface="+mn-lt"/>
            </a:endParaRPr>
          </a:p>
        </p:txBody>
      </p:sp>
    </p:spTree>
    <p:extLst>
      <p:ext uri="{BB962C8B-B14F-4D97-AF65-F5344CB8AC3E}">
        <p14:creationId xmlns:p14="http://schemas.microsoft.com/office/powerpoint/2010/main" val="100282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97341" y="838200"/>
            <a:ext cx="7836300" cy="987300"/>
          </a:xfrm>
          <a:prstGeom prst="rect">
            <a:avLst/>
          </a:prstGeom>
          <a:noFill/>
          <a:ln>
            <a:noFill/>
          </a:ln>
        </p:spPr>
        <p:txBody>
          <a:bodyPr spcFirstLastPara="1" wrap="square" lIns="91425" tIns="45700" rIns="91425" bIns="45700" anchor="ctr" anchorCtr="0">
            <a:noAutofit/>
          </a:bodyPr>
          <a:lstStyle/>
          <a:p>
            <a:pPr>
              <a:buClr>
                <a:schemeClr val="dk1"/>
              </a:buClr>
            </a:pPr>
            <a:r>
              <a:rPr lang="en" sz="3300" dirty="0">
                <a:latin typeface="Avenir"/>
                <a:ea typeface="Avenir"/>
                <a:cs typeface="Avenir"/>
                <a:sym typeface="Avenir"/>
              </a:rPr>
              <a:t>Addressing the Issue</a:t>
            </a:r>
            <a:endParaRPr sz="3300" dirty="0">
              <a:latin typeface="Avenir"/>
              <a:ea typeface="Avenir"/>
              <a:cs typeface="Avenir"/>
              <a:sym typeface="Avenir"/>
            </a:endParaRPr>
          </a:p>
        </p:txBody>
      </p:sp>
      <p:sp>
        <p:nvSpPr>
          <p:cNvPr id="258" name="Shape 258"/>
          <p:cNvSpPr txBox="1">
            <a:spLocks noGrp="1"/>
          </p:cNvSpPr>
          <p:nvPr>
            <p:ph type="body" idx="1"/>
          </p:nvPr>
        </p:nvSpPr>
        <p:spPr>
          <a:xfrm>
            <a:off x="197350" y="2690250"/>
            <a:ext cx="8469600" cy="3310500"/>
          </a:xfrm>
          <a:prstGeom prst="rect">
            <a:avLst/>
          </a:prstGeom>
          <a:noFill/>
          <a:ln>
            <a:noFill/>
          </a:ln>
        </p:spPr>
        <p:txBody>
          <a:bodyPr spcFirstLastPara="1" wrap="square" lIns="91425" tIns="45700" rIns="91425" bIns="45700" anchor="t" anchorCtr="0">
            <a:noAutofit/>
          </a:bodyPr>
          <a:lstStyle/>
          <a:p>
            <a:pPr marL="514350" indent="-488950">
              <a:lnSpc>
                <a:spcPct val="150000"/>
              </a:lnSpc>
              <a:spcBef>
                <a:spcPts val="0"/>
              </a:spcBef>
              <a:buClr>
                <a:srgbClr val="FFFFFF"/>
              </a:buClr>
              <a:buSzPts val="2400"/>
              <a:buFont typeface="Avenir"/>
              <a:buChar char="•"/>
            </a:pPr>
            <a:r>
              <a:rPr lang="en" sz="2400">
                <a:solidFill>
                  <a:srgbClr val="FFFFFF"/>
                </a:solidFill>
                <a:latin typeface="Avenir"/>
                <a:ea typeface="Avenir"/>
                <a:cs typeface="Avenir"/>
                <a:sym typeface="Avenir"/>
              </a:rPr>
              <a:t>Student Forums</a:t>
            </a:r>
            <a:endParaRPr sz="2400">
              <a:solidFill>
                <a:srgbClr val="FFFFFF"/>
              </a:solidFill>
              <a:latin typeface="Avenir"/>
              <a:ea typeface="Avenir"/>
              <a:cs typeface="Avenir"/>
              <a:sym typeface="Avenir"/>
            </a:endParaRPr>
          </a:p>
          <a:p>
            <a:pPr marL="514350" indent="-488950">
              <a:lnSpc>
                <a:spcPct val="150000"/>
              </a:lnSpc>
              <a:spcBef>
                <a:spcPts val="0"/>
              </a:spcBef>
              <a:buClr>
                <a:srgbClr val="FFFFFF"/>
              </a:buClr>
              <a:buSzPts val="2400"/>
              <a:buFont typeface="Avenir"/>
              <a:buChar char="•"/>
            </a:pPr>
            <a:r>
              <a:rPr lang="en" sz="2400">
                <a:solidFill>
                  <a:srgbClr val="FFFFFF"/>
                </a:solidFill>
                <a:latin typeface="Avenir"/>
                <a:ea typeface="Avenir"/>
                <a:cs typeface="Avenir"/>
                <a:sym typeface="Avenir"/>
              </a:rPr>
              <a:t>#1 Issue - Textbook Use and Costs</a:t>
            </a:r>
            <a:endParaRPr sz="2400">
              <a:solidFill>
                <a:srgbClr val="FFFFFF"/>
              </a:solidFill>
              <a:latin typeface="Avenir"/>
              <a:ea typeface="Avenir"/>
              <a:cs typeface="Avenir"/>
              <a:sym typeface="Avenir"/>
            </a:endParaRPr>
          </a:p>
          <a:p>
            <a:pPr marL="514350" indent="-488950">
              <a:lnSpc>
                <a:spcPct val="150000"/>
              </a:lnSpc>
              <a:spcBef>
                <a:spcPts val="0"/>
              </a:spcBef>
              <a:buClr>
                <a:srgbClr val="FFFFFF"/>
              </a:buClr>
              <a:buSzPts val="2400"/>
              <a:buFont typeface="Avenir"/>
              <a:buChar char="•"/>
            </a:pPr>
            <a:r>
              <a:rPr lang="en" sz="2400">
                <a:solidFill>
                  <a:srgbClr val="FFFFFF"/>
                </a:solidFill>
                <a:latin typeface="Avenir"/>
                <a:ea typeface="Avenir"/>
                <a:cs typeface="Avenir"/>
                <a:sym typeface="Avenir"/>
              </a:rPr>
              <a:t>Textbook Task Force</a:t>
            </a:r>
            <a:endParaRPr sz="2400">
              <a:solidFill>
                <a:srgbClr val="FFFFFF"/>
              </a:solidFill>
              <a:latin typeface="Avenir"/>
              <a:ea typeface="Avenir"/>
              <a:cs typeface="Avenir"/>
              <a:sym typeface="Avenir"/>
            </a:endParaRPr>
          </a:p>
          <a:p>
            <a:pPr marL="514350" indent="-488950">
              <a:lnSpc>
                <a:spcPct val="150000"/>
              </a:lnSpc>
              <a:spcBef>
                <a:spcPts val="0"/>
              </a:spcBef>
              <a:buClr>
                <a:srgbClr val="FFFFFF"/>
              </a:buClr>
              <a:buSzPts val="2400"/>
              <a:buFont typeface="Avenir"/>
              <a:buChar char="•"/>
            </a:pPr>
            <a:r>
              <a:rPr lang="en" sz="2400">
                <a:solidFill>
                  <a:srgbClr val="FFFFFF"/>
                </a:solidFill>
                <a:latin typeface="Avenir"/>
                <a:ea typeface="Avenir"/>
                <a:cs typeface="Avenir"/>
                <a:sym typeface="Avenir"/>
              </a:rPr>
              <a:t>Adopt Open Project @ NECC</a:t>
            </a:r>
            <a:endParaRPr sz="2400">
              <a:solidFill>
                <a:srgbClr val="FFFFFF"/>
              </a:solidFill>
              <a:latin typeface="Avenir"/>
              <a:ea typeface="Avenir"/>
              <a:cs typeface="Avenir"/>
              <a:sym typeface="Avenir"/>
            </a:endParaRPr>
          </a:p>
          <a:p>
            <a:pPr marL="0" indent="0">
              <a:lnSpc>
                <a:spcPct val="100000"/>
              </a:lnSpc>
              <a:spcBef>
                <a:spcPts val="0"/>
              </a:spcBef>
              <a:buNone/>
            </a:pPr>
            <a:endParaRPr sz="2400"/>
          </a:p>
          <a:p>
            <a:pPr marL="0" indent="0">
              <a:lnSpc>
                <a:spcPct val="100000"/>
              </a:lnSpc>
              <a:spcBef>
                <a:spcPts val="0"/>
              </a:spcBef>
              <a:buNone/>
            </a:pPr>
            <a:endParaRPr sz="2400"/>
          </a:p>
        </p:txBody>
      </p:sp>
      <p:pic>
        <p:nvPicPr>
          <p:cNvPr id="259" name="Shape 259"/>
          <p:cNvPicPr preferRelativeResize="0"/>
          <p:nvPr/>
        </p:nvPicPr>
        <p:blipFill rotWithShape="1">
          <a:blip r:embed="rId3" cstate="print">
            <a:alphaModFix/>
          </a:blip>
          <a:srcRect l="16685" t="5141" r="17624"/>
          <a:stretch/>
        </p:blipFill>
        <p:spPr>
          <a:xfrm>
            <a:off x="5760720" y="2690251"/>
            <a:ext cx="3040730" cy="2715105"/>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DHE">
      <a:majorFont>
        <a:latin typeface="Segoe UI Bold"/>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potx" id="{E07B9D51-7A1B-445F-BE90-03D726D2647E}" vid="{A3B9CE9F-B01A-4D15-BC8D-DAC2DD449100}"/>
    </a:ext>
  </a:extLst>
</a:theme>
</file>

<file path=ppt/theme/theme10.xml><?xml version="1.0" encoding="utf-8"?>
<a:theme xmlns:a="http://schemas.openxmlformats.org/drawingml/2006/main" name="8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Berlin">
  <a:themeElements>
    <a:clrScheme name="Berlin">
      <a:dk1>
        <a:srgbClr val="000000"/>
      </a:dk1>
      <a:lt1>
        <a:srgbClr val="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DHE PowerPoint 2017</Template>
  <TotalTime>206</TotalTime>
  <Words>1004</Words>
  <Application>Microsoft Office PowerPoint</Application>
  <PresentationFormat>On-screen Show (4:3)</PresentationFormat>
  <Paragraphs>152</Paragraphs>
  <Slides>22</Slides>
  <Notes>11</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22</vt:i4>
      </vt:variant>
    </vt:vector>
  </HeadingPairs>
  <TitlesOfParts>
    <vt:vector size="45" baseType="lpstr">
      <vt:lpstr>Arial</vt:lpstr>
      <vt:lpstr>Avenir</vt:lpstr>
      <vt:lpstr>Calibri</vt:lpstr>
      <vt:lpstr>Corbel</vt:lpstr>
      <vt:lpstr>Franklin Gothic Demi</vt:lpstr>
      <vt:lpstr>Segoe UI</vt:lpstr>
      <vt:lpstr>Segoe UI Bold</vt:lpstr>
      <vt:lpstr>Times New Roman</vt:lpstr>
      <vt:lpstr>Trebuchet MS</vt:lpstr>
      <vt:lpstr>Wingdings</vt:lpstr>
      <vt:lpstr>Wingdings 2</vt:lpstr>
      <vt:lpstr>Wingdings 3</vt:lpstr>
      <vt:lpstr>DHE PowerPoint</vt:lpstr>
      <vt:lpstr>Berlin</vt:lpstr>
      <vt:lpstr>1_Berlin</vt:lpstr>
      <vt:lpstr>2_Berlin</vt:lpstr>
      <vt:lpstr>3_Berlin</vt:lpstr>
      <vt:lpstr>4_Berlin</vt:lpstr>
      <vt:lpstr>5_Berlin</vt:lpstr>
      <vt:lpstr>6_Berlin</vt:lpstr>
      <vt:lpstr>7_Berlin</vt:lpstr>
      <vt:lpstr>8_Berlin</vt:lpstr>
      <vt:lpstr>9_Berlin</vt:lpstr>
      <vt:lpstr>Open Educational Resources (OER) Supporting Access &amp; Affordability for Massachusetts Students </vt:lpstr>
      <vt:lpstr>Overview: What Are OER?  </vt:lpstr>
      <vt:lpstr>Overview: What Are OER? </vt:lpstr>
      <vt:lpstr>Overview: Why Support OER?</vt:lpstr>
      <vt:lpstr>Overview: Why Support OER?</vt:lpstr>
      <vt:lpstr>Overview: Why support OER?</vt:lpstr>
      <vt:lpstr>Existing Support for OER: FY18 PIF Grants</vt:lpstr>
      <vt:lpstr>Go Open Project</vt:lpstr>
      <vt:lpstr>Addressing the Issue</vt:lpstr>
      <vt:lpstr>Massachusetts Community Colleges Go Open!</vt:lpstr>
      <vt:lpstr>MA CC Go Open Project </vt:lpstr>
      <vt:lpstr>Structure of Project</vt:lpstr>
      <vt:lpstr>Benefits to Institution</vt:lpstr>
      <vt:lpstr>Benefits to Faculty </vt:lpstr>
      <vt:lpstr>Benefits to ALL Students</vt:lpstr>
      <vt:lpstr>Lessons Learned/Challenges</vt:lpstr>
      <vt:lpstr>Small Investment = Big Results</vt:lpstr>
      <vt:lpstr>PowerPoint Presentation</vt:lpstr>
      <vt:lpstr>Student Engagement in OER</vt:lpstr>
      <vt:lpstr>Student Voices </vt:lpstr>
      <vt:lpstr>Timeline</vt:lpstr>
      <vt:lpstr>Discussion</vt:lpstr>
    </vt:vector>
  </TitlesOfParts>
  <Company>Massachusetts Department of Higher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Educational Resources (OER) Supporting Access &amp; Affordability for Massachusetts Students</dc:title>
  <dc:creator>Mealey, Sarah (DHE)</dc:creator>
  <cp:lastModifiedBy>suchita.chadha@yahoo.ca</cp:lastModifiedBy>
  <cp:revision>25</cp:revision>
  <cp:lastPrinted>2017-01-23T15:41:30Z</cp:lastPrinted>
  <dcterms:created xsi:type="dcterms:W3CDTF">2018-04-26T16:46:39Z</dcterms:created>
  <dcterms:modified xsi:type="dcterms:W3CDTF">2018-05-17T14:08:24Z</dcterms:modified>
</cp:coreProperties>
</file>